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sldIdLst>
    <p:sldId id="274" r:id="rId2"/>
    <p:sldId id="261" r:id="rId3"/>
    <p:sldId id="276" r:id="rId4"/>
    <p:sldId id="306" r:id="rId5"/>
    <p:sldId id="285" r:id="rId6"/>
    <p:sldId id="268" r:id="rId7"/>
    <p:sldId id="287" r:id="rId8"/>
    <p:sldId id="295" r:id="rId9"/>
    <p:sldId id="300" r:id="rId10"/>
    <p:sldId id="290" r:id="rId11"/>
    <p:sldId id="278" r:id="rId12"/>
    <p:sldId id="279" r:id="rId13"/>
    <p:sldId id="301" r:id="rId14"/>
    <p:sldId id="280" r:id="rId15"/>
    <p:sldId id="289" r:id="rId16"/>
    <p:sldId id="293" r:id="rId17"/>
    <p:sldId id="305" r:id="rId18"/>
    <p:sldId id="283" r:id="rId19"/>
    <p:sldId id="294" r:id="rId20"/>
    <p:sldId id="304" r:id="rId21"/>
    <p:sldId id="282" r:id="rId22"/>
    <p:sldId id="302" r:id="rId23"/>
    <p:sldId id="292" r:id="rId24"/>
    <p:sldId id="299" r:id="rId25"/>
    <p:sldId id="286" r:id="rId26"/>
    <p:sldId id="291" r:id="rId27"/>
    <p:sldId id="281" r:id="rId28"/>
    <p:sldId id="275" r:id="rId29"/>
    <p:sldId id="297"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9"/>
    <p:restoredTop sz="76000"/>
  </p:normalViewPr>
  <p:slideViewPr>
    <p:cSldViewPr snapToGrid="0" snapToObjects="1">
      <p:cViewPr>
        <p:scale>
          <a:sx n="120" d="100"/>
          <a:sy n="120" d="100"/>
        </p:scale>
        <p:origin x="1312" y="88"/>
      </p:cViewPr>
      <p:guideLst>
        <p:guide orient="horz" pos="1597"/>
        <p:guide pos="288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5CFDA-9D33-9C4E-BE0B-E0875FDF5DA0}" type="datetimeFigureOut">
              <a:rPr lang="en-US" smtClean="0"/>
              <a:t>1/10/18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39AE6-EC16-5B45-BE47-469891F6F6CA}" type="slidenum">
              <a:rPr lang="en-US" smtClean="0"/>
              <a:t>‹#›</a:t>
            </a:fld>
            <a:endParaRPr lang="en-US"/>
          </a:p>
        </p:txBody>
      </p:sp>
    </p:spTree>
    <p:extLst>
      <p:ext uri="{BB962C8B-B14F-4D97-AF65-F5344CB8AC3E}">
        <p14:creationId xmlns:p14="http://schemas.microsoft.com/office/powerpoint/2010/main" val="224186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Alfresco</a:t>
            </a:r>
            <a:r>
              <a:rPr lang="en-US" baseline="0" dirty="0" smtClean="0"/>
              <a:t> BART</a:t>
            </a:r>
            <a:endParaRPr lang="en-US" dirty="0" smtClean="0"/>
          </a:p>
          <a:p>
            <a:r>
              <a:rPr lang="en-US" dirty="0" smtClean="0"/>
              <a:t>Lucene and Solr1.4</a:t>
            </a:r>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3</a:t>
            </a:fld>
            <a:endParaRPr lang="en-US"/>
          </a:p>
        </p:txBody>
      </p:sp>
    </p:spTree>
    <p:extLst>
      <p:ext uri="{BB962C8B-B14F-4D97-AF65-F5344CB8AC3E}">
        <p14:creationId xmlns:p14="http://schemas.microsoft.com/office/powerpoint/2010/main" val="1995639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15</a:t>
            </a:fld>
            <a:endParaRPr lang="en-US"/>
          </a:p>
        </p:txBody>
      </p:sp>
    </p:spTree>
    <p:extLst>
      <p:ext uri="{BB962C8B-B14F-4D97-AF65-F5344CB8AC3E}">
        <p14:creationId xmlns:p14="http://schemas.microsoft.com/office/powerpoint/2010/main" val="56116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16</a:t>
            </a:fld>
            <a:endParaRPr lang="en-US"/>
          </a:p>
        </p:txBody>
      </p:sp>
    </p:spTree>
    <p:extLst>
      <p:ext uri="{BB962C8B-B14F-4D97-AF65-F5344CB8AC3E}">
        <p14:creationId xmlns:p14="http://schemas.microsoft.com/office/powerpoint/2010/main" val="158182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17</a:t>
            </a:fld>
            <a:endParaRPr lang="en-US"/>
          </a:p>
        </p:txBody>
      </p:sp>
    </p:spTree>
    <p:extLst>
      <p:ext uri="{BB962C8B-B14F-4D97-AF65-F5344CB8AC3E}">
        <p14:creationId xmlns:p14="http://schemas.microsoft.com/office/powerpoint/2010/main" val="659953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Ephemeral instances</a:t>
            </a:r>
          </a:p>
          <a:p>
            <a:r>
              <a:rPr lang="en-US" dirty="0" smtClean="0"/>
              <a:t>S3 sync</a:t>
            </a:r>
            <a:r>
              <a:rPr lang="en-US" baseline="0" dirty="0" smtClean="0"/>
              <a:t> to other AWS region</a:t>
            </a:r>
          </a:p>
          <a:p>
            <a:r>
              <a:rPr lang="en-US" baseline="0" dirty="0" smtClean="0"/>
              <a:t>RDS replicate </a:t>
            </a:r>
            <a:r>
              <a:rPr lang="en-US" baseline="0" dirty="0" smtClean="0"/>
              <a:t>to </a:t>
            </a:r>
            <a:r>
              <a:rPr lang="en-US" baseline="0" dirty="0" smtClean="0"/>
              <a:t>other AWS </a:t>
            </a:r>
            <a:r>
              <a:rPr lang="en-US" baseline="0" dirty="0" smtClean="0"/>
              <a:t>region</a:t>
            </a:r>
          </a:p>
          <a:p>
            <a:r>
              <a:rPr lang="en-US" baseline="0" dirty="0" err="1" smtClean="0"/>
              <a:t>Jolokia</a:t>
            </a:r>
            <a:r>
              <a:rPr lang="en-US" baseline="0" dirty="0" smtClean="0"/>
              <a:t> logic: each index make backup of its storage and a pool of volumes are always tagged and ready to be used for auto-healing or scaling up purposes</a:t>
            </a:r>
          </a:p>
          <a:p>
            <a:r>
              <a:rPr lang="en-US" baseline="0" dirty="0" smtClean="0"/>
              <a:t>All instances bases on AMIs, take 8 seconds to configure + OS start time and EC2 resource availability.</a:t>
            </a:r>
          </a:p>
          <a:p>
            <a:endParaRPr lang="en-US" dirty="0"/>
          </a:p>
        </p:txBody>
      </p:sp>
      <p:sp>
        <p:nvSpPr>
          <p:cNvPr id="4" name="Slide Number Placeholder 3"/>
          <p:cNvSpPr>
            <a:spLocks noGrp="1"/>
          </p:cNvSpPr>
          <p:nvPr>
            <p:ph type="sldNum" sz="quarter" idx="10"/>
          </p:nvPr>
        </p:nvSpPr>
        <p:spPr/>
        <p:txBody>
          <a:bodyPr/>
          <a:lstStyle/>
          <a:p>
            <a:fld id="{0625DE63-9FF3-F54A-BA78-DB9A2071065F}" type="slidenum">
              <a:rPr lang="en-US" smtClean="0"/>
              <a:t>21</a:t>
            </a:fld>
            <a:endParaRPr lang="en-US"/>
          </a:p>
        </p:txBody>
      </p:sp>
    </p:spTree>
    <p:extLst>
      <p:ext uri="{BB962C8B-B14F-4D97-AF65-F5344CB8AC3E}">
        <p14:creationId xmlns:p14="http://schemas.microsoft.com/office/powerpoint/2010/main" val="42929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28</a:t>
            </a:fld>
            <a:endParaRPr lang="en-US"/>
          </a:p>
        </p:txBody>
      </p:sp>
    </p:spTree>
    <p:extLst>
      <p:ext uri="{BB962C8B-B14F-4D97-AF65-F5344CB8AC3E}">
        <p14:creationId xmlns:p14="http://schemas.microsoft.com/office/powerpoint/2010/main" val="4048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Multiple types of hazards can occur while a system is operating, hardware or software failures, data corruption, natural disasters, human errors, performance issues, </a:t>
            </a:r>
            <a:r>
              <a:rPr lang="en-GB"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Also planned or unplanned interruptions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What is? Backup, Archiving,</a:t>
            </a:r>
            <a:r>
              <a:rPr lang="en-GB" sz="1200" kern="1200" baseline="0" dirty="0" smtClean="0">
                <a:solidFill>
                  <a:schemeClr val="tx1"/>
                </a:solidFill>
                <a:effectLst/>
                <a:latin typeface="+mn-lt"/>
                <a:ea typeface="+mn-ea"/>
                <a:cs typeface="+mn-cs"/>
              </a:rPr>
              <a:t> DR</a:t>
            </a:r>
          </a:p>
          <a:p>
            <a:r>
              <a:rPr lang="en-GB" sz="1200" kern="1200" baseline="0" dirty="0" smtClean="0">
                <a:solidFill>
                  <a:schemeClr val="tx1"/>
                </a:solidFill>
                <a:effectLst/>
                <a:latin typeface="+mn-lt"/>
                <a:ea typeface="+mn-ea"/>
                <a:cs typeface="+mn-cs"/>
              </a:rPr>
              <a:t>Backup: copy of data to restore in case of lose</a:t>
            </a:r>
          </a:p>
          <a:p>
            <a:r>
              <a:rPr lang="en-GB" sz="1200" kern="1200" baseline="0" dirty="0" smtClean="0">
                <a:solidFill>
                  <a:schemeClr val="tx1"/>
                </a:solidFill>
                <a:effectLst/>
                <a:latin typeface="+mn-lt"/>
                <a:ea typeface="+mn-ea"/>
                <a:cs typeface="+mn-cs"/>
              </a:rPr>
              <a:t>Archiving: moving data to separate storage, no longer used or required</a:t>
            </a:r>
          </a:p>
          <a:p>
            <a:r>
              <a:rPr lang="en-GB" sz="1200" kern="1200" baseline="0" dirty="0" smtClean="0">
                <a:solidFill>
                  <a:schemeClr val="tx1"/>
                </a:solidFill>
                <a:effectLst/>
                <a:latin typeface="+mn-lt"/>
                <a:ea typeface="+mn-ea"/>
                <a:cs typeface="+mn-cs"/>
              </a:rPr>
              <a:t>DR: process, policies and procedures for recovery or service continuation after a disaster</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Business continuity</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GB" sz="1200" b="1" kern="1200" dirty="0" smtClean="0">
                <a:solidFill>
                  <a:schemeClr val="tx1"/>
                </a:solidFill>
                <a:effectLst/>
                <a:latin typeface="+mn-lt"/>
                <a:ea typeface="+mn-ea"/>
                <a:cs typeface="+mn-cs"/>
              </a:rPr>
              <a:t>Financial impact </a:t>
            </a:r>
            <a:r>
              <a:rPr lang="en-GB" sz="1200" kern="1200" dirty="0" smtClean="0">
                <a:solidFill>
                  <a:schemeClr val="tx1"/>
                </a:solidFill>
                <a:effectLst/>
                <a:latin typeface="+mn-lt"/>
                <a:ea typeface="+mn-ea"/>
                <a:cs typeface="+mn-cs"/>
              </a:rPr>
              <a:t>to the business when the system is </a:t>
            </a:r>
            <a:r>
              <a:rPr lang="en-GB" sz="1200" b="1" kern="1200" dirty="0" smtClean="0">
                <a:solidFill>
                  <a:schemeClr val="tx1"/>
                </a:solidFill>
                <a:effectLst/>
                <a:latin typeface="+mn-lt"/>
                <a:ea typeface="+mn-ea"/>
                <a:cs typeface="+mn-cs"/>
              </a:rPr>
              <a:t>unavailable</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performance, corruption</a:t>
            </a:r>
            <a:endParaRPr lang="en-US" b="1" dirty="0" smtClean="0"/>
          </a:p>
          <a:p>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 Backup and DR strategy</a:t>
            </a:r>
            <a:r>
              <a:rPr lang="en-GB" sz="1200" b="1" kern="1200" baseline="0" dirty="0" smtClean="0">
                <a:solidFill>
                  <a:schemeClr val="tx1"/>
                </a:solidFill>
                <a:effectLst/>
                <a:latin typeface="+mn-lt"/>
                <a:ea typeface="+mn-ea"/>
                <a:cs typeface="+mn-cs"/>
              </a:rPr>
              <a:t> must be design based on these metrics: </a:t>
            </a:r>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The time between backups </a:t>
            </a:r>
            <a:r>
              <a:rPr lang="en-GB" sz="1200" kern="1200" dirty="0" smtClean="0">
                <a:solidFill>
                  <a:schemeClr val="tx1"/>
                </a:solidFill>
                <a:effectLst/>
                <a:latin typeface="+mn-lt"/>
                <a:ea typeface="+mn-ea"/>
                <a:cs typeface="+mn-cs"/>
              </a:rPr>
              <a:t>is called </a:t>
            </a:r>
            <a:r>
              <a:rPr lang="en-GB" sz="1200" b="1" kern="1200" dirty="0" smtClean="0">
                <a:solidFill>
                  <a:schemeClr val="tx1"/>
                </a:solidFill>
                <a:effectLst/>
                <a:latin typeface="+mn-lt"/>
                <a:ea typeface="+mn-ea"/>
                <a:cs typeface="+mn-cs"/>
              </a:rPr>
              <a:t>Recovery Point Objective (RPO) </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Time taken to restore </a:t>
            </a:r>
            <a:r>
              <a:rPr lang="en-GB" sz="1200" kern="1200" dirty="0" smtClean="0">
                <a:solidFill>
                  <a:schemeClr val="tx1"/>
                </a:solidFill>
                <a:effectLst/>
                <a:latin typeface="+mn-lt"/>
                <a:ea typeface="+mn-ea"/>
                <a:cs typeface="+mn-cs"/>
              </a:rPr>
              <a:t>the application and make it available is called </a:t>
            </a:r>
            <a:r>
              <a:rPr lang="en-GB" sz="1200" b="1" kern="1200" dirty="0" smtClean="0">
                <a:solidFill>
                  <a:schemeClr val="tx1"/>
                </a:solidFill>
                <a:effectLst/>
                <a:latin typeface="+mn-lt"/>
                <a:ea typeface="+mn-ea"/>
                <a:cs typeface="+mn-cs"/>
              </a:rPr>
              <a:t>Recovery Time Objective (RTO)</a:t>
            </a:r>
            <a:r>
              <a:rPr lang="en-US" b="1" dirty="0" smtClean="0">
                <a:effectLst/>
              </a:rPr>
              <a:t> </a:t>
            </a:r>
          </a:p>
          <a:p>
            <a:endParaRPr lang="en-US" b="1" dirty="0" smtClean="0">
              <a:effectLst/>
            </a:endParaRPr>
          </a:p>
          <a:p>
            <a:r>
              <a:rPr lang="en-US" b="1" dirty="0" smtClean="0">
                <a:effectLst/>
              </a:rPr>
              <a:t>Who need to make that decision? </a:t>
            </a:r>
          </a:p>
          <a:p>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5</a:t>
            </a:fld>
            <a:endParaRPr lang="en-US"/>
          </a:p>
        </p:txBody>
      </p:sp>
    </p:spTree>
    <p:extLst>
      <p:ext uri="{BB962C8B-B14F-4D97-AF65-F5344CB8AC3E}">
        <p14:creationId xmlns:p14="http://schemas.microsoft.com/office/powerpoint/2010/main" val="1387852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different backup levels:</a:t>
            </a:r>
          </a:p>
          <a:p>
            <a:pPr lvl="0"/>
            <a:r>
              <a:rPr lang="en-US" sz="1200" b="1" kern="1200" dirty="0" smtClean="0">
                <a:solidFill>
                  <a:schemeClr val="tx1"/>
                </a:solidFill>
                <a:effectLst/>
                <a:latin typeface="+mn-lt"/>
                <a:ea typeface="+mn-ea"/>
                <a:cs typeface="+mn-cs"/>
              </a:rPr>
              <a:t>Full backup</a:t>
            </a:r>
            <a:r>
              <a:rPr lang="en-US" sz="1200" kern="1200" dirty="0" smtClean="0">
                <a:solidFill>
                  <a:schemeClr val="tx1"/>
                </a:solidFill>
                <a:effectLst/>
                <a:latin typeface="+mn-lt"/>
                <a:ea typeface="+mn-ea"/>
                <a:cs typeface="+mn-cs"/>
              </a:rPr>
              <a:t>: when we are doing a complete copy of all of the files. This backup tends to be slow and is typically performed as first backup or at a regular interval of time.</a:t>
            </a:r>
          </a:p>
          <a:p>
            <a:pPr lvl="0"/>
            <a:r>
              <a:rPr lang="en-US" sz="1200" b="1" kern="1200" dirty="0" smtClean="0">
                <a:solidFill>
                  <a:schemeClr val="tx1"/>
                </a:solidFill>
                <a:effectLst/>
                <a:latin typeface="+mn-lt"/>
                <a:ea typeface="+mn-ea"/>
                <a:cs typeface="+mn-cs"/>
              </a:rPr>
              <a:t>Incremental</a:t>
            </a:r>
            <a:r>
              <a:rPr lang="en-US" sz="1200" kern="1200" dirty="0" smtClean="0">
                <a:solidFill>
                  <a:schemeClr val="tx1"/>
                </a:solidFill>
                <a:effectLst/>
                <a:latin typeface="+mn-lt"/>
                <a:ea typeface="+mn-ea"/>
                <a:cs typeface="+mn-cs"/>
              </a:rPr>
              <a:t>: when only the changes from the last backup are backed up.  Faster backup than cumulative; could be slower to restore than cumulative because there could be more files to restore.</a:t>
            </a:r>
          </a:p>
          <a:p>
            <a:pPr lvl="0"/>
            <a:r>
              <a:rPr lang="en-US" sz="1200" b="1" kern="1200" dirty="0" smtClean="0">
                <a:solidFill>
                  <a:schemeClr val="tx1"/>
                </a:solidFill>
                <a:effectLst/>
                <a:latin typeface="+mn-lt"/>
                <a:ea typeface="+mn-ea"/>
                <a:cs typeface="+mn-cs"/>
              </a:rPr>
              <a:t>Cumulative</a:t>
            </a:r>
            <a:r>
              <a:rPr lang="en-US" sz="1200" kern="1200" dirty="0" smtClean="0">
                <a:solidFill>
                  <a:schemeClr val="tx1"/>
                </a:solidFill>
                <a:effectLst/>
                <a:latin typeface="+mn-lt"/>
                <a:ea typeface="+mn-ea"/>
                <a:cs typeface="+mn-cs"/>
              </a:rPr>
              <a:t> or </a:t>
            </a:r>
            <a:r>
              <a:rPr lang="en-US" sz="1200" b="1" kern="1200" dirty="0" smtClean="0">
                <a:solidFill>
                  <a:schemeClr val="tx1"/>
                </a:solidFill>
                <a:effectLst/>
                <a:latin typeface="+mn-lt"/>
                <a:ea typeface="+mn-ea"/>
                <a:cs typeface="+mn-cs"/>
              </a:rPr>
              <a:t>Differential</a:t>
            </a:r>
            <a:r>
              <a:rPr lang="en-US" sz="1200" kern="1200" dirty="0" smtClean="0">
                <a:solidFill>
                  <a:schemeClr val="tx1"/>
                </a:solidFill>
                <a:effectLst/>
                <a:latin typeface="+mn-lt"/>
                <a:ea typeface="+mn-ea"/>
                <a:cs typeface="+mn-cs"/>
              </a:rPr>
              <a:t>: only copy changes after the most recent full backup. This method may be slower than incremental but is usually faster to restore.</a:t>
            </a:r>
          </a:p>
          <a:p>
            <a:r>
              <a:rPr lang="en-US" sz="1200" kern="1200" dirty="0" smtClean="0">
                <a:solidFill>
                  <a:schemeClr val="tx1"/>
                </a:solidFill>
                <a:effectLst/>
                <a:latin typeface="+mn-lt"/>
                <a:ea typeface="+mn-ea"/>
                <a:cs typeface="+mn-cs"/>
              </a:rPr>
              <a:t>￼Types of backup techniques depending on the system availability:</a:t>
            </a:r>
          </a:p>
          <a:p>
            <a:pPr lvl="0"/>
            <a:r>
              <a:rPr lang="en-US" sz="1200" b="1" kern="1200" dirty="0" smtClean="0">
                <a:solidFill>
                  <a:schemeClr val="tx1"/>
                </a:solidFill>
                <a:effectLst/>
                <a:latin typeface="+mn-lt"/>
                <a:ea typeface="+mn-ea"/>
                <a:cs typeface="+mn-cs"/>
              </a:rPr>
              <a:t>Cold</a:t>
            </a:r>
            <a:r>
              <a:rPr lang="en-US" sz="1200" kern="1200" dirty="0" smtClean="0">
                <a:solidFill>
                  <a:schemeClr val="tx1"/>
                </a:solidFill>
                <a:effectLst/>
                <a:latin typeface="+mn-lt"/>
                <a:ea typeface="+mn-ea"/>
                <a:cs typeface="+mn-cs"/>
              </a:rPr>
              <a:t>: a complete backup of all components of Alfresco with the entire system shut down. </a:t>
            </a:r>
          </a:p>
          <a:p>
            <a:pPr lvl="0"/>
            <a:r>
              <a:rPr lang="en-US" sz="1200" b="1" kern="1200" dirty="0" smtClean="0">
                <a:solidFill>
                  <a:schemeClr val="tx1"/>
                </a:solidFill>
                <a:effectLst/>
                <a:latin typeface="+mn-lt"/>
                <a:ea typeface="+mn-ea"/>
                <a:cs typeface="+mn-cs"/>
              </a:rPr>
              <a:t>Warm</a:t>
            </a:r>
            <a:r>
              <a:rPr lang="en-US" sz="1200" kern="1200" dirty="0" smtClean="0">
                <a:solidFill>
                  <a:schemeClr val="tx1"/>
                </a:solidFill>
                <a:effectLst/>
                <a:latin typeface="+mn-lt"/>
                <a:ea typeface="+mn-ea"/>
                <a:cs typeface="+mn-cs"/>
              </a:rPr>
              <a:t>: backup performed while some services of Alfresco are unavailable, i.e.: set the repository to read only mode. </a:t>
            </a:r>
          </a:p>
          <a:p>
            <a:pPr lvl="0"/>
            <a:r>
              <a:rPr lang="en-US" sz="1200" b="1" kern="1200" dirty="0" smtClean="0">
                <a:solidFill>
                  <a:schemeClr val="tx1"/>
                </a:solidFill>
                <a:effectLst/>
                <a:latin typeface="+mn-lt"/>
                <a:ea typeface="+mn-ea"/>
                <a:cs typeface="+mn-cs"/>
              </a:rPr>
              <a:t>Hot</a:t>
            </a:r>
            <a:r>
              <a:rPr lang="en-US" sz="1200" kern="1200" dirty="0" smtClean="0">
                <a:solidFill>
                  <a:schemeClr val="tx1"/>
                </a:solidFill>
                <a:effectLst/>
                <a:latin typeface="+mn-lt"/>
                <a:ea typeface="+mn-ea"/>
                <a:cs typeface="+mn-cs"/>
              </a:rPr>
              <a:t>: backup performed while the system is running and potentially being used.</a:t>
            </a:r>
          </a:p>
          <a:p>
            <a:r>
              <a:rPr lang="en-GB" sz="1200" kern="1200" dirty="0" smtClean="0">
                <a:solidFill>
                  <a:schemeClr val="tx1"/>
                </a:solidFill>
                <a:effectLst/>
                <a:latin typeface="+mn-lt"/>
                <a:ea typeface="+mn-ea"/>
                <a:cs typeface="+mn-cs"/>
              </a:rPr>
              <a:t>Other concepts to take into account:</a:t>
            </a:r>
            <a:endParaRPr lang="en-US" sz="1200" kern="1200" dirty="0" smtClean="0">
              <a:solidFill>
                <a:schemeClr val="tx1"/>
              </a:solidFill>
              <a:effectLst/>
              <a:latin typeface="+mn-lt"/>
              <a:ea typeface="+mn-ea"/>
              <a:cs typeface="+mn-cs"/>
            </a:endParaRPr>
          </a:p>
          <a:p>
            <a:pPr lvl="0"/>
            <a:r>
              <a:rPr lang="en-GB" sz="1200" b="1" kern="1200" dirty="0" smtClean="0">
                <a:solidFill>
                  <a:schemeClr val="tx1"/>
                </a:solidFill>
                <a:effectLst/>
                <a:latin typeface="+mn-lt"/>
                <a:ea typeface="+mn-ea"/>
                <a:cs typeface="+mn-cs"/>
              </a:rPr>
              <a:t>Backup window</a:t>
            </a:r>
            <a:r>
              <a:rPr lang="en-GB" sz="1200" kern="1200" dirty="0" smtClean="0">
                <a:solidFill>
                  <a:schemeClr val="tx1"/>
                </a:solidFill>
                <a:effectLst/>
                <a:latin typeface="+mn-lt"/>
                <a:ea typeface="+mn-ea"/>
                <a:cs typeface="+mn-cs"/>
              </a:rPr>
              <a:t>: time to do it. With Alfresco it depends on the type of backup chosen.</a:t>
            </a:r>
            <a:endParaRPr lang="en-US" sz="1200" kern="1200" dirty="0" smtClean="0">
              <a:solidFill>
                <a:schemeClr val="tx1"/>
              </a:solidFill>
              <a:effectLst/>
              <a:latin typeface="+mn-lt"/>
              <a:ea typeface="+mn-ea"/>
              <a:cs typeface="+mn-cs"/>
            </a:endParaRPr>
          </a:p>
          <a:p>
            <a:pPr lvl="0"/>
            <a:r>
              <a:rPr lang="en-GB" sz="1200" b="1" kern="1200" dirty="0" smtClean="0">
                <a:solidFill>
                  <a:schemeClr val="tx1"/>
                </a:solidFill>
                <a:effectLst/>
                <a:latin typeface="+mn-lt"/>
                <a:ea typeface="+mn-ea"/>
                <a:cs typeface="+mn-cs"/>
              </a:rPr>
              <a:t>Backup rotation</a:t>
            </a:r>
            <a:r>
              <a:rPr lang="en-GB" sz="1200" kern="1200" dirty="0" smtClean="0">
                <a:solidFill>
                  <a:schemeClr val="tx1"/>
                </a:solidFill>
                <a:effectLst/>
                <a:latin typeface="+mn-lt"/>
                <a:ea typeface="+mn-ea"/>
                <a:cs typeface="+mn-cs"/>
              </a:rPr>
              <a:t>: time period while doing incremental backups between periodic and full backups: daily, weekly or monthly are most common.</a:t>
            </a:r>
            <a:endParaRPr lang="en-US" sz="1200" kern="1200" dirty="0" smtClean="0">
              <a:solidFill>
                <a:schemeClr val="tx1"/>
              </a:solidFill>
              <a:effectLst/>
              <a:latin typeface="+mn-lt"/>
              <a:ea typeface="+mn-ea"/>
              <a:cs typeface="+mn-cs"/>
            </a:endParaRPr>
          </a:p>
          <a:p>
            <a:pPr lvl="0"/>
            <a:r>
              <a:rPr lang="en-GB" sz="1200" b="1" kern="1200" dirty="0" smtClean="0">
                <a:solidFill>
                  <a:schemeClr val="tx1"/>
                </a:solidFill>
                <a:effectLst/>
                <a:latin typeface="+mn-lt"/>
                <a:ea typeface="+mn-ea"/>
                <a:cs typeface="+mn-cs"/>
              </a:rPr>
              <a:t>Backup destination</a:t>
            </a:r>
            <a:r>
              <a:rPr lang="en-GB" sz="1200" kern="1200" dirty="0" smtClean="0">
                <a:solidFill>
                  <a:schemeClr val="tx1"/>
                </a:solidFill>
                <a:effectLst/>
                <a:latin typeface="+mn-lt"/>
                <a:ea typeface="+mn-ea"/>
                <a:cs typeface="+mn-cs"/>
              </a:rPr>
              <a:t>: Network device (NAS, Amazon S3, SCP, FTP, etc.), SAN, disk to tape, disk to disk. Each backup method can be oriented for different solutions and depending on the amount of data to backup. For disaster recovery consider using a remote backup method.</a:t>
            </a:r>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6</a:t>
            </a:fld>
            <a:endParaRPr lang="en-US"/>
          </a:p>
        </p:txBody>
      </p:sp>
    </p:spTree>
    <p:extLst>
      <p:ext uri="{BB962C8B-B14F-4D97-AF65-F5344CB8AC3E}">
        <p14:creationId xmlns:p14="http://schemas.microsoft.com/office/powerpoint/2010/main" val="213764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b="1" kern="1200" dirty="0" smtClean="0">
                <a:solidFill>
                  <a:schemeClr val="tx1"/>
                </a:solidFill>
                <a:effectLst/>
                <a:latin typeface="+mn-lt"/>
                <a:ea typeface="+mn-ea"/>
                <a:cs typeface="+mn-cs"/>
              </a:rPr>
              <a:t>Static Data</a:t>
            </a:r>
            <a:endParaRPr lang="en-US" sz="1200" b="1" kern="1200" dirty="0" smtClean="0">
              <a:solidFill>
                <a:schemeClr val="tx1"/>
              </a:solidFill>
              <a:effectLst/>
              <a:latin typeface="+mn-lt"/>
              <a:ea typeface="+mn-ea"/>
              <a:cs typeface="+mn-cs"/>
            </a:endParaRPr>
          </a:p>
          <a:p>
            <a:pPr lvl="0"/>
            <a:r>
              <a:rPr lang="en-US" dirty="0" smtClean="0">
                <a:effectLst/>
              </a:rPr>
              <a:t>Operating System (not covered by this procedure).</a:t>
            </a:r>
          </a:p>
          <a:p>
            <a:pPr lvl="0"/>
            <a:r>
              <a:rPr lang="en-US" b="1" dirty="0" smtClean="0">
                <a:effectLst/>
              </a:rPr>
              <a:t>Application Server Install and configuration files.</a:t>
            </a:r>
            <a:endParaRPr lang="en-US" dirty="0" smtClean="0">
              <a:effectLst/>
            </a:endParaRPr>
          </a:p>
          <a:p>
            <a:pPr lvl="0"/>
            <a:r>
              <a:rPr lang="en-US" dirty="0" smtClean="0">
                <a:effectLst/>
              </a:rPr>
              <a:t>Database installation files (if it is in same server, not recommendable).</a:t>
            </a:r>
          </a:p>
          <a:p>
            <a:pPr lvl="0"/>
            <a:r>
              <a:rPr lang="en-US" b="1" dirty="0" smtClean="0">
                <a:effectLst/>
              </a:rPr>
              <a:t>Alfresco extensions (customizations).</a:t>
            </a:r>
            <a:endParaRPr lang="en-US" dirty="0" smtClean="0">
              <a:effectLst/>
            </a:endParaRPr>
          </a:p>
          <a:p>
            <a:pPr lvl="0"/>
            <a:r>
              <a:rPr lang="en-US" dirty="0" smtClean="0">
                <a:effectLst/>
              </a:rPr>
              <a:t>3</a:t>
            </a:r>
            <a:r>
              <a:rPr lang="en-US" baseline="30000" dirty="0" smtClean="0">
                <a:effectLst/>
              </a:rPr>
              <a:t>rd</a:t>
            </a:r>
            <a:r>
              <a:rPr lang="en-US" dirty="0" smtClean="0">
                <a:effectLst/>
              </a:rPr>
              <a:t> Party applications used by Alfresco (Open Office, </a:t>
            </a:r>
            <a:r>
              <a:rPr lang="en-US" dirty="0" err="1" smtClean="0">
                <a:effectLst/>
              </a:rPr>
              <a:t>ImageMagick</a:t>
            </a:r>
            <a:r>
              <a:rPr lang="en-US" dirty="0" smtClean="0">
                <a:effectLst/>
              </a:rPr>
              <a:t>, </a:t>
            </a:r>
            <a:r>
              <a:rPr lang="en-US" dirty="0" err="1" smtClean="0">
                <a:effectLst/>
              </a:rPr>
              <a:t>SWFTools</a:t>
            </a:r>
            <a:r>
              <a:rPr lang="en-US" dirty="0" smtClean="0">
                <a:effectLst/>
              </a:rPr>
              <a:t>).</a:t>
            </a:r>
          </a:p>
          <a:p>
            <a:pPr lvl="1"/>
            <a:r>
              <a:rPr lang="en-GB" sz="1200" b="1" kern="1200" dirty="0" smtClean="0">
                <a:solidFill>
                  <a:schemeClr val="tx1"/>
                </a:solidFill>
                <a:effectLst/>
                <a:latin typeface="+mn-lt"/>
                <a:ea typeface="+mn-ea"/>
                <a:cs typeface="+mn-cs"/>
              </a:rPr>
              <a:t>Dynamic Data</a:t>
            </a:r>
            <a:endParaRPr lang="en-US" sz="1200" b="1" kern="1200" dirty="0" smtClean="0">
              <a:solidFill>
                <a:schemeClr val="tx1"/>
              </a:solidFill>
              <a:effectLst/>
              <a:latin typeface="+mn-lt"/>
              <a:ea typeface="+mn-ea"/>
              <a:cs typeface="+mn-cs"/>
            </a:endParaRPr>
          </a:p>
          <a:p>
            <a:pPr lvl="0"/>
            <a:r>
              <a:rPr lang="en-US" dirty="0" smtClean="0">
                <a:effectLst/>
              </a:rPr>
              <a:t>Alfresco Indexes (</a:t>
            </a:r>
            <a:r>
              <a:rPr lang="en-US" dirty="0" err="1" smtClean="0">
                <a:effectLst/>
              </a:rPr>
              <a:t>Solr</a:t>
            </a:r>
            <a:r>
              <a:rPr lang="en-US" dirty="0" smtClean="0">
                <a:effectLst/>
              </a:rPr>
              <a:t> or Lucene)</a:t>
            </a:r>
          </a:p>
          <a:p>
            <a:pPr lvl="0"/>
            <a:r>
              <a:rPr lang="en-US" dirty="0" smtClean="0">
                <a:effectLst/>
              </a:rPr>
              <a:t>Database (RDBMS data files, table spaces, archive logs and control files).</a:t>
            </a:r>
          </a:p>
          <a:p>
            <a:r>
              <a:rPr lang="en-US" sz="1200" kern="1200" dirty="0" smtClean="0">
                <a:solidFill>
                  <a:schemeClr val="tx1"/>
                </a:solidFill>
                <a:effectLst/>
                <a:latin typeface="+mn-lt"/>
                <a:ea typeface="+mn-ea"/>
                <a:cs typeface="+mn-cs"/>
              </a:rPr>
              <a:t>Alfresco Content Stores – the default and any other additional store used by Content Store Selector. Content Store Deleted is not required.</a:t>
            </a:r>
            <a:r>
              <a:rPr lang="en-US" dirty="0" smtClean="0">
                <a:effectLst/>
              </a:rPr>
              <a:t> </a:t>
            </a:r>
          </a:p>
          <a:p>
            <a:endParaRPr lang="en-US" dirty="0" smtClean="0">
              <a:effectLst/>
            </a:endParaRPr>
          </a:p>
          <a:p>
            <a:pPr lvl="0"/>
            <a:r>
              <a:rPr lang="en-US" b="1" dirty="0" smtClean="0">
                <a:effectLst/>
              </a:rPr>
              <a:t>Indexes should be backed up first</a:t>
            </a:r>
            <a:r>
              <a:rPr lang="en-US" dirty="0" smtClean="0">
                <a:effectLst/>
              </a:rPr>
              <a:t>. If new rows are added in the database after the Lucene/SOLR backup is done, it’s still possible to regenerate the missing Lucene/SOLR indexes from the SQL transaction data. </a:t>
            </a:r>
          </a:p>
          <a:p>
            <a:pPr lvl="0"/>
            <a:r>
              <a:rPr lang="en-US" b="1" dirty="0" smtClean="0">
                <a:effectLst/>
              </a:rPr>
              <a:t>Database backup should be performed next</a:t>
            </a:r>
            <a:r>
              <a:rPr lang="en-US" dirty="0" smtClean="0">
                <a:effectLst/>
              </a:rPr>
              <a:t>. If you have a SQL node pointing to a missing file, that node will be an orphan. If you have a file without a SQL node data, that file will not be included in the backup.  </a:t>
            </a:r>
          </a:p>
          <a:p>
            <a:pPr lvl="0"/>
            <a:r>
              <a:rPr lang="en-US" dirty="0" smtClean="0">
                <a:effectLst/>
              </a:rPr>
              <a:t>DB tools for backup: talk</a:t>
            </a:r>
            <a:r>
              <a:rPr lang="en-US" baseline="0" dirty="0" smtClean="0">
                <a:effectLst/>
              </a:rPr>
              <a:t> about </a:t>
            </a:r>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7</a:t>
            </a:fld>
            <a:endParaRPr lang="en-US"/>
          </a:p>
        </p:txBody>
      </p:sp>
    </p:spTree>
    <p:extLst>
      <p:ext uri="{BB962C8B-B14F-4D97-AF65-F5344CB8AC3E}">
        <p14:creationId xmlns:p14="http://schemas.microsoft.com/office/powerpoint/2010/main" val="77150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b="1" kern="1200" dirty="0" smtClean="0">
                <a:solidFill>
                  <a:schemeClr val="tx1"/>
                </a:solidFill>
                <a:effectLst/>
                <a:latin typeface="+mn-lt"/>
                <a:ea typeface="+mn-ea"/>
                <a:cs typeface="+mn-cs"/>
              </a:rPr>
              <a:t>Static Data</a:t>
            </a:r>
            <a:endParaRPr lang="en-US" sz="1200" b="1" kern="1200" dirty="0" smtClean="0">
              <a:solidFill>
                <a:schemeClr val="tx1"/>
              </a:solidFill>
              <a:effectLst/>
              <a:latin typeface="+mn-lt"/>
              <a:ea typeface="+mn-ea"/>
              <a:cs typeface="+mn-cs"/>
            </a:endParaRPr>
          </a:p>
          <a:p>
            <a:pPr lvl="0"/>
            <a:r>
              <a:rPr lang="en-US" dirty="0" smtClean="0">
                <a:effectLst/>
              </a:rPr>
              <a:t>Operating System (not covered by this procedure).</a:t>
            </a:r>
          </a:p>
          <a:p>
            <a:pPr lvl="0"/>
            <a:r>
              <a:rPr lang="en-US" b="1" dirty="0" smtClean="0">
                <a:effectLst/>
              </a:rPr>
              <a:t>Application Server Install and configuration files.</a:t>
            </a:r>
            <a:endParaRPr lang="en-US" dirty="0" smtClean="0">
              <a:effectLst/>
            </a:endParaRPr>
          </a:p>
          <a:p>
            <a:pPr lvl="0"/>
            <a:r>
              <a:rPr lang="en-US" dirty="0" smtClean="0">
                <a:effectLst/>
              </a:rPr>
              <a:t>Database installation files (if it is in same server, not recommendable).</a:t>
            </a:r>
          </a:p>
          <a:p>
            <a:pPr lvl="0"/>
            <a:r>
              <a:rPr lang="en-US" b="1" dirty="0" smtClean="0">
                <a:effectLst/>
              </a:rPr>
              <a:t>Alfresco extensions (customizations).</a:t>
            </a:r>
            <a:endParaRPr lang="en-US" dirty="0" smtClean="0">
              <a:effectLst/>
            </a:endParaRPr>
          </a:p>
          <a:p>
            <a:pPr lvl="0"/>
            <a:r>
              <a:rPr lang="en-US" dirty="0" smtClean="0">
                <a:effectLst/>
              </a:rPr>
              <a:t>3</a:t>
            </a:r>
            <a:r>
              <a:rPr lang="en-US" baseline="30000" dirty="0" smtClean="0">
                <a:effectLst/>
              </a:rPr>
              <a:t>rd</a:t>
            </a:r>
            <a:r>
              <a:rPr lang="en-US" dirty="0" smtClean="0">
                <a:effectLst/>
              </a:rPr>
              <a:t> Party applications used by Alfresco (Open Office, </a:t>
            </a:r>
            <a:r>
              <a:rPr lang="en-US" dirty="0" err="1" smtClean="0">
                <a:effectLst/>
              </a:rPr>
              <a:t>ImageMagick</a:t>
            </a:r>
            <a:r>
              <a:rPr lang="en-US" dirty="0" smtClean="0">
                <a:effectLst/>
              </a:rPr>
              <a:t>, </a:t>
            </a:r>
            <a:r>
              <a:rPr lang="en-US" dirty="0" err="1" smtClean="0">
                <a:effectLst/>
              </a:rPr>
              <a:t>SWFTools</a:t>
            </a:r>
            <a:r>
              <a:rPr lang="en-US" dirty="0" smtClean="0">
                <a:effectLst/>
              </a:rPr>
              <a:t>).</a:t>
            </a:r>
          </a:p>
          <a:p>
            <a:pPr lvl="1"/>
            <a:r>
              <a:rPr lang="en-GB" sz="1200" b="1" kern="1200" dirty="0" smtClean="0">
                <a:solidFill>
                  <a:schemeClr val="tx1"/>
                </a:solidFill>
                <a:effectLst/>
                <a:latin typeface="+mn-lt"/>
                <a:ea typeface="+mn-ea"/>
                <a:cs typeface="+mn-cs"/>
              </a:rPr>
              <a:t>Dynamic Data</a:t>
            </a:r>
            <a:endParaRPr lang="en-US" sz="1200" b="1" kern="1200" dirty="0" smtClean="0">
              <a:solidFill>
                <a:schemeClr val="tx1"/>
              </a:solidFill>
              <a:effectLst/>
              <a:latin typeface="+mn-lt"/>
              <a:ea typeface="+mn-ea"/>
              <a:cs typeface="+mn-cs"/>
            </a:endParaRPr>
          </a:p>
          <a:p>
            <a:pPr lvl="0"/>
            <a:r>
              <a:rPr lang="en-US" dirty="0" smtClean="0">
                <a:effectLst/>
              </a:rPr>
              <a:t>Alfresco Indexes (</a:t>
            </a:r>
            <a:r>
              <a:rPr lang="en-US" dirty="0" err="1" smtClean="0">
                <a:effectLst/>
              </a:rPr>
              <a:t>Solr</a:t>
            </a:r>
            <a:r>
              <a:rPr lang="en-US" dirty="0" smtClean="0">
                <a:effectLst/>
              </a:rPr>
              <a:t> or Lucene)</a:t>
            </a:r>
          </a:p>
          <a:p>
            <a:pPr lvl="0"/>
            <a:r>
              <a:rPr lang="en-US" dirty="0" smtClean="0">
                <a:effectLst/>
              </a:rPr>
              <a:t>Database (RDBMS data files, table spaces, archive logs and control files).</a:t>
            </a:r>
          </a:p>
          <a:p>
            <a:r>
              <a:rPr lang="en-US" sz="1200" kern="1200" dirty="0" smtClean="0">
                <a:solidFill>
                  <a:schemeClr val="tx1"/>
                </a:solidFill>
                <a:effectLst/>
                <a:latin typeface="+mn-lt"/>
                <a:ea typeface="+mn-ea"/>
                <a:cs typeface="+mn-cs"/>
              </a:rPr>
              <a:t>Alfresco Content Stores – the default and any other additional store used by Content Store Selector. Content Store Deleted is not required.</a:t>
            </a:r>
            <a:r>
              <a:rPr lang="en-US" dirty="0" smtClean="0">
                <a:effectLst/>
              </a:rPr>
              <a:t> </a:t>
            </a:r>
          </a:p>
          <a:p>
            <a:endParaRPr lang="en-US" dirty="0" smtClean="0">
              <a:effectLst/>
            </a:endParaRPr>
          </a:p>
          <a:p>
            <a:endParaRPr lang="en-US" dirty="0" smtClean="0">
              <a:effectLst/>
            </a:endParaRPr>
          </a:p>
          <a:p>
            <a:pPr lvl="0"/>
            <a:r>
              <a:rPr lang="en-US" b="1" dirty="0" smtClean="0">
                <a:effectLst/>
              </a:rPr>
              <a:t>Indexes should be backed up first</a:t>
            </a:r>
            <a:r>
              <a:rPr lang="en-US" dirty="0" smtClean="0">
                <a:effectLst/>
              </a:rPr>
              <a:t>. If new rows are added in the database after the Lucene/SOLR backup is done, it’s still possible to regenerate the missing Lucene/SOLR indexes from the SQL transaction data. </a:t>
            </a:r>
          </a:p>
          <a:p>
            <a:pPr lvl="0"/>
            <a:r>
              <a:rPr lang="en-US" b="1" dirty="0" smtClean="0">
                <a:effectLst/>
              </a:rPr>
              <a:t>Database backup should be performed next</a:t>
            </a:r>
            <a:r>
              <a:rPr lang="en-US" dirty="0" smtClean="0">
                <a:effectLst/>
              </a:rPr>
              <a:t>. If you have a SQL node pointing to a missing file, that node will be an orphan. If you have a file without a SQL node data, that file will not be included in the backup.  </a:t>
            </a:r>
          </a:p>
          <a:p>
            <a:pPr lvl="0"/>
            <a:r>
              <a:rPr lang="en-US" dirty="0" smtClean="0">
                <a:effectLst/>
              </a:rPr>
              <a:t>DB tools for backup: talk</a:t>
            </a:r>
            <a:r>
              <a:rPr lang="en-US" baseline="0" dirty="0" smtClean="0">
                <a:effectLst/>
              </a:rPr>
              <a:t> about </a:t>
            </a:r>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8</a:t>
            </a:fld>
            <a:endParaRPr lang="en-US"/>
          </a:p>
        </p:txBody>
      </p:sp>
    </p:spTree>
    <p:extLst>
      <p:ext uri="{BB962C8B-B14F-4D97-AF65-F5344CB8AC3E}">
        <p14:creationId xmlns:p14="http://schemas.microsoft.com/office/powerpoint/2010/main" val="230537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9</a:t>
            </a:fld>
            <a:endParaRPr lang="en-US"/>
          </a:p>
        </p:txBody>
      </p:sp>
    </p:spTree>
    <p:extLst>
      <p:ext uri="{BB962C8B-B14F-4D97-AF65-F5344CB8AC3E}">
        <p14:creationId xmlns:p14="http://schemas.microsoft.com/office/powerpoint/2010/main" val="68023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b="1" kern="1200" dirty="0" smtClean="0">
                <a:solidFill>
                  <a:schemeClr val="tx1"/>
                </a:solidFill>
                <a:effectLst/>
                <a:latin typeface="+mn-lt"/>
                <a:ea typeface="+mn-ea"/>
                <a:cs typeface="+mn-cs"/>
              </a:rPr>
              <a:t>Static Data</a:t>
            </a:r>
            <a:endParaRPr lang="en-US" sz="1200" b="1" kern="1200" dirty="0" smtClean="0">
              <a:solidFill>
                <a:schemeClr val="tx1"/>
              </a:solidFill>
              <a:effectLst/>
              <a:latin typeface="+mn-lt"/>
              <a:ea typeface="+mn-ea"/>
              <a:cs typeface="+mn-cs"/>
            </a:endParaRPr>
          </a:p>
          <a:p>
            <a:pPr lvl="0"/>
            <a:r>
              <a:rPr lang="en-US" dirty="0" smtClean="0">
                <a:effectLst/>
              </a:rPr>
              <a:t>Operating System (not covered by this procedure).</a:t>
            </a:r>
          </a:p>
          <a:p>
            <a:pPr lvl="0"/>
            <a:r>
              <a:rPr lang="en-US" b="1" dirty="0" smtClean="0">
                <a:effectLst/>
              </a:rPr>
              <a:t>Application Server Install and configuration files.</a:t>
            </a:r>
            <a:endParaRPr lang="en-US" dirty="0" smtClean="0">
              <a:effectLst/>
            </a:endParaRPr>
          </a:p>
          <a:p>
            <a:pPr lvl="0"/>
            <a:r>
              <a:rPr lang="en-US" dirty="0" smtClean="0">
                <a:effectLst/>
              </a:rPr>
              <a:t>Database installation files (if it is in same server, not recommendable).</a:t>
            </a:r>
          </a:p>
          <a:p>
            <a:pPr lvl="0"/>
            <a:r>
              <a:rPr lang="en-US" b="1" dirty="0" smtClean="0">
                <a:effectLst/>
              </a:rPr>
              <a:t>Alfresco extensions (customizations).</a:t>
            </a:r>
            <a:endParaRPr lang="en-US" dirty="0" smtClean="0">
              <a:effectLst/>
            </a:endParaRPr>
          </a:p>
          <a:p>
            <a:pPr lvl="0"/>
            <a:r>
              <a:rPr lang="en-US" dirty="0" smtClean="0">
                <a:effectLst/>
              </a:rPr>
              <a:t>3</a:t>
            </a:r>
            <a:r>
              <a:rPr lang="en-US" baseline="30000" dirty="0" smtClean="0">
                <a:effectLst/>
              </a:rPr>
              <a:t>rd</a:t>
            </a:r>
            <a:r>
              <a:rPr lang="en-US" dirty="0" smtClean="0">
                <a:effectLst/>
              </a:rPr>
              <a:t> Party applications used by Alfresco (Open Office, </a:t>
            </a:r>
            <a:r>
              <a:rPr lang="en-US" dirty="0" err="1" smtClean="0">
                <a:effectLst/>
              </a:rPr>
              <a:t>ImageMagick</a:t>
            </a:r>
            <a:r>
              <a:rPr lang="en-US" dirty="0" smtClean="0">
                <a:effectLst/>
              </a:rPr>
              <a:t>, </a:t>
            </a:r>
            <a:r>
              <a:rPr lang="en-US" dirty="0" err="1" smtClean="0">
                <a:effectLst/>
              </a:rPr>
              <a:t>SWFTools</a:t>
            </a:r>
            <a:r>
              <a:rPr lang="en-US" dirty="0" smtClean="0">
                <a:effectLst/>
              </a:rPr>
              <a:t>).</a:t>
            </a:r>
          </a:p>
          <a:p>
            <a:pPr lvl="1"/>
            <a:r>
              <a:rPr lang="en-GB" sz="1200" b="1" kern="1200" dirty="0" smtClean="0">
                <a:solidFill>
                  <a:schemeClr val="tx1"/>
                </a:solidFill>
                <a:effectLst/>
                <a:latin typeface="+mn-lt"/>
                <a:ea typeface="+mn-ea"/>
                <a:cs typeface="+mn-cs"/>
              </a:rPr>
              <a:t>Dynamic Data</a:t>
            </a:r>
            <a:endParaRPr lang="en-US" sz="1200" b="1" kern="1200" dirty="0" smtClean="0">
              <a:solidFill>
                <a:schemeClr val="tx1"/>
              </a:solidFill>
              <a:effectLst/>
              <a:latin typeface="+mn-lt"/>
              <a:ea typeface="+mn-ea"/>
              <a:cs typeface="+mn-cs"/>
            </a:endParaRPr>
          </a:p>
          <a:p>
            <a:pPr lvl="0"/>
            <a:r>
              <a:rPr lang="en-US" dirty="0" smtClean="0">
                <a:effectLst/>
              </a:rPr>
              <a:t>Alfresco Indexes (</a:t>
            </a:r>
            <a:r>
              <a:rPr lang="en-US" dirty="0" err="1" smtClean="0">
                <a:effectLst/>
              </a:rPr>
              <a:t>Solr</a:t>
            </a:r>
            <a:r>
              <a:rPr lang="en-US" dirty="0" smtClean="0">
                <a:effectLst/>
              </a:rPr>
              <a:t> or Lucene)</a:t>
            </a:r>
          </a:p>
          <a:p>
            <a:pPr lvl="0"/>
            <a:r>
              <a:rPr lang="en-US" dirty="0" smtClean="0">
                <a:effectLst/>
              </a:rPr>
              <a:t>Database (RDBMS data files, table spaces, archive logs and control files).</a:t>
            </a:r>
          </a:p>
          <a:p>
            <a:r>
              <a:rPr lang="en-US" sz="1200" kern="1200" dirty="0" smtClean="0">
                <a:solidFill>
                  <a:schemeClr val="tx1"/>
                </a:solidFill>
                <a:effectLst/>
                <a:latin typeface="+mn-lt"/>
                <a:ea typeface="+mn-ea"/>
                <a:cs typeface="+mn-cs"/>
              </a:rPr>
              <a:t>Alfresco Content Stores – the default and any other additional store used by Content Store Selector. Content Store Deleted is not required.</a:t>
            </a:r>
            <a:r>
              <a:rPr lang="en-US" dirty="0" smtClean="0">
                <a:effectLst/>
              </a:rPr>
              <a:t> </a:t>
            </a:r>
          </a:p>
          <a:p>
            <a:endParaRPr lang="en-US" dirty="0" smtClean="0">
              <a:effectLst/>
            </a:endParaRPr>
          </a:p>
          <a:p>
            <a:pPr lvl="0"/>
            <a:r>
              <a:rPr lang="en-US" b="1" dirty="0" smtClean="0">
                <a:effectLst/>
              </a:rPr>
              <a:t>Indexes should be backed up first</a:t>
            </a:r>
            <a:r>
              <a:rPr lang="en-US" dirty="0" smtClean="0">
                <a:effectLst/>
              </a:rPr>
              <a:t>. If new rows are added in the database after the Lucene/SOLR backup is done, it’s still possible to regenerate the missing Lucene/SOLR indexes from the SQL transaction data. </a:t>
            </a:r>
          </a:p>
          <a:p>
            <a:pPr lvl="0"/>
            <a:r>
              <a:rPr lang="en-US" b="1" dirty="0" smtClean="0">
                <a:effectLst/>
              </a:rPr>
              <a:t>Database backup should be performed next</a:t>
            </a:r>
            <a:r>
              <a:rPr lang="en-US" dirty="0" smtClean="0">
                <a:effectLst/>
              </a:rPr>
              <a:t>. If you have a SQL node pointing to a missing file, that node will be an orphan. If you have a file without a SQL node data, that file will not be included in the backup.  </a:t>
            </a:r>
          </a:p>
          <a:p>
            <a:pPr lvl="0"/>
            <a:r>
              <a:rPr lang="en-US" dirty="0" smtClean="0">
                <a:effectLst/>
              </a:rPr>
              <a:t>DB tools for backup: talk</a:t>
            </a:r>
            <a:r>
              <a:rPr lang="en-US" baseline="0" dirty="0" smtClean="0">
                <a:effectLst/>
              </a:rPr>
              <a:t> about </a:t>
            </a:r>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10</a:t>
            </a:fld>
            <a:endParaRPr lang="en-US"/>
          </a:p>
        </p:txBody>
      </p:sp>
    </p:spTree>
    <p:extLst>
      <p:ext uri="{BB962C8B-B14F-4D97-AF65-F5344CB8AC3E}">
        <p14:creationId xmlns:p14="http://schemas.microsoft.com/office/powerpoint/2010/main" val="1460923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11</a:t>
            </a:fld>
            <a:endParaRPr lang="en-US"/>
          </a:p>
        </p:txBody>
      </p:sp>
    </p:spTree>
    <p:extLst>
      <p:ext uri="{BB962C8B-B14F-4D97-AF65-F5344CB8AC3E}">
        <p14:creationId xmlns:p14="http://schemas.microsoft.com/office/powerpoint/2010/main" val="192459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E39AE6-EC16-5B45-BE47-469891F6F6CA}" type="slidenum">
              <a:rPr lang="en-US" smtClean="0"/>
              <a:t>14</a:t>
            </a:fld>
            <a:endParaRPr lang="en-US"/>
          </a:p>
        </p:txBody>
      </p:sp>
    </p:spTree>
    <p:extLst>
      <p:ext uri="{BB962C8B-B14F-4D97-AF65-F5344CB8AC3E}">
        <p14:creationId xmlns:p14="http://schemas.microsoft.com/office/powerpoint/2010/main" val="3714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7.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7.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106" y="205979"/>
            <a:ext cx="8264106" cy="857250"/>
          </a:xfrm>
        </p:spPr>
        <p:txBody>
          <a:bodyPr/>
          <a:lstStyle>
            <a:lvl1pPr>
              <a:defRPr>
                <a:solidFill>
                  <a:schemeClr val="bg1"/>
                </a:solidFill>
              </a:defRPr>
            </a:lvl1pPr>
          </a:lstStyle>
          <a:p>
            <a:r>
              <a:rPr lang="en-US" dirty="0" smtClean="0"/>
              <a:t>Click to edit Master title style</a:t>
            </a:r>
            <a:endParaRPr lang="en-US" dirty="0"/>
          </a:p>
        </p:txBody>
      </p:sp>
      <p:cxnSp>
        <p:nvCxnSpPr>
          <p:cNvPr id="4" name="Straight Connector 3"/>
          <p:cNvCxnSpPr/>
          <p:nvPr userDrawn="1"/>
        </p:nvCxnSpPr>
        <p:spPr>
          <a:xfrm>
            <a:off x="457200" y="1250830"/>
            <a:ext cx="1682151"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0256" y="3969168"/>
            <a:ext cx="1273771" cy="9916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29756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lor Block Top - Secondary Blue">
    <p:spTree>
      <p:nvGrpSpPr>
        <p:cNvPr id="1" name=""/>
        <p:cNvGrpSpPr/>
        <p:nvPr/>
      </p:nvGrpSpPr>
      <p:grpSpPr>
        <a:xfrm>
          <a:off x="0" y="0"/>
          <a:ext cx="0" cy="0"/>
          <a:chOff x="0" y="0"/>
          <a:chExt cx="0" cy="0"/>
        </a:xfrm>
      </p:grpSpPr>
      <p:sp>
        <p:nvSpPr>
          <p:cNvPr id="5" name="Rectangle 4"/>
          <p:cNvSpPr/>
          <p:nvPr/>
        </p:nvSpPr>
        <p:spPr>
          <a:xfrm>
            <a:off x="0" y="0"/>
            <a:ext cx="9144000" cy="2688336"/>
          </a:xfrm>
          <a:prstGeom prst="rect">
            <a:avLst/>
          </a:prstGeom>
          <a:solidFill>
            <a:srgbClr val="00A9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 y="4585731"/>
            <a:ext cx="9144001" cy="5577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alphaModFix amt="17000"/>
            <a:extLst>
              <a:ext uri="{28A0092B-C50C-407E-A947-70E740481C1C}">
                <a14:useLocalDpi xmlns:a14="http://schemas.microsoft.com/office/drawing/2010/main" val="0"/>
              </a:ext>
            </a:extLst>
          </a:blip>
          <a:srcRect l="1" t="18473" r="511" b="48661"/>
          <a:stretch/>
        </p:blipFill>
        <p:spPr>
          <a:xfrm>
            <a:off x="-1" y="0"/>
            <a:ext cx="9144000" cy="268833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0" name="TextBox 9"/>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2" name="Straight Connector 11"/>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0" y="1087001"/>
            <a:ext cx="9144000" cy="514333"/>
          </a:xfrm>
        </p:spPr>
        <p:txBody>
          <a:bodyPr>
            <a:noAutofit/>
          </a:bodyPr>
          <a:lstStyle>
            <a:lvl1pPr algn="ctr">
              <a:defRPr sz="2400">
                <a:solidFill>
                  <a:schemeClr val="bg1"/>
                </a:solidFill>
                <a:effectLst>
                  <a:outerShdw blurRad="50800" dir="300000" algn="tl" rotWithShape="0">
                    <a:srgbClr val="000000">
                      <a:alpha val="20000"/>
                    </a:srgbClr>
                  </a:outerShdw>
                </a:effectLst>
              </a:defRPr>
            </a:lvl1pPr>
          </a:lstStyle>
          <a:p>
            <a:r>
              <a:rPr lang="en-US" dirty="0" smtClean="0"/>
              <a:t>Click to edit Title style</a:t>
            </a:r>
            <a:endParaRPr lang="en-US" dirty="0"/>
          </a:p>
        </p:txBody>
      </p:sp>
      <p:sp>
        <p:nvSpPr>
          <p:cNvPr id="11" name="Content Placeholder 10"/>
          <p:cNvSpPr>
            <a:spLocks noGrp="1"/>
          </p:cNvSpPr>
          <p:nvPr>
            <p:ph sz="quarter" idx="10"/>
          </p:nvPr>
        </p:nvSpPr>
        <p:spPr>
          <a:xfrm>
            <a:off x="971550" y="3021214"/>
            <a:ext cx="7054850" cy="1279525"/>
          </a:xfrm>
        </p:spPr>
        <p:txBody>
          <a:bodyPr/>
          <a:lstStyle/>
          <a:p>
            <a:pPr lvl="0"/>
            <a:r>
              <a:rPr lang="en-US" smtClean="0"/>
              <a:t>Click to edit Master text styles</a:t>
            </a:r>
          </a:p>
        </p:txBody>
      </p:sp>
    </p:spTree>
    <p:extLst>
      <p:ext uri="{BB962C8B-B14F-4D97-AF65-F5344CB8AC3E}">
        <p14:creationId xmlns:p14="http://schemas.microsoft.com/office/powerpoint/2010/main" val="1835641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lor Block Top - Dark Blue">
    <p:spTree>
      <p:nvGrpSpPr>
        <p:cNvPr id="1" name=""/>
        <p:cNvGrpSpPr/>
        <p:nvPr/>
      </p:nvGrpSpPr>
      <p:grpSpPr>
        <a:xfrm>
          <a:off x="0" y="0"/>
          <a:ext cx="0" cy="0"/>
          <a:chOff x="0" y="0"/>
          <a:chExt cx="0" cy="0"/>
        </a:xfrm>
      </p:grpSpPr>
      <p:sp>
        <p:nvSpPr>
          <p:cNvPr id="5" name="Rectangle 4"/>
          <p:cNvSpPr/>
          <p:nvPr/>
        </p:nvSpPr>
        <p:spPr>
          <a:xfrm>
            <a:off x="0" y="0"/>
            <a:ext cx="9144000" cy="2688336"/>
          </a:xfrm>
          <a:prstGeom prst="rect">
            <a:avLst/>
          </a:prstGeom>
          <a:solidFill>
            <a:srgbClr val="0D4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 y="4585731"/>
            <a:ext cx="9144001" cy="5577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alphaModFix amt="17000"/>
            <a:extLst>
              <a:ext uri="{28A0092B-C50C-407E-A947-70E740481C1C}">
                <a14:useLocalDpi xmlns:a14="http://schemas.microsoft.com/office/drawing/2010/main" val="0"/>
              </a:ext>
            </a:extLst>
          </a:blip>
          <a:srcRect l="1" t="18473" r="511" b="48661"/>
          <a:stretch/>
        </p:blipFill>
        <p:spPr>
          <a:xfrm>
            <a:off x="-1" y="0"/>
            <a:ext cx="9144000" cy="268833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0" name="TextBox 9"/>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2" name="Straight Connector 11"/>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0" y="1087001"/>
            <a:ext cx="9144000" cy="514333"/>
          </a:xfrm>
        </p:spPr>
        <p:txBody>
          <a:bodyPr>
            <a:noAutofit/>
          </a:bodyPr>
          <a:lstStyle>
            <a:lvl1pPr algn="ctr">
              <a:defRPr sz="2400">
                <a:solidFill>
                  <a:schemeClr val="bg1"/>
                </a:solidFill>
                <a:effectLst>
                  <a:outerShdw blurRad="50800" dir="300000" algn="tl" rotWithShape="0">
                    <a:srgbClr val="000000">
                      <a:alpha val="20000"/>
                    </a:srgbClr>
                  </a:outerShdw>
                </a:effectLst>
              </a:defRPr>
            </a:lvl1pPr>
          </a:lstStyle>
          <a:p>
            <a:r>
              <a:rPr lang="en-US" dirty="0" smtClean="0"/>
              <a:t>Click to edit Title style</a:t>
            </a:r>
            <a:endParaRPr lang="en-US" dirty="0"/>
          </a:p>
        </p:txBody>
      </p:sp>
      <p:sp>
        <p:nvSpPr>
          <p:cNvPr id="11" name="Content Placeholder 10"/>
          <p:cNvSpPr>
            <a:spLocks noGrp="1"/>
          </p:cNvSpPr>
          <p:nvPr>
            <p:ph sz="quarter" idx="10"/>
          </p:nvPr>
        </p:nvSpPr>
        <p:spPr>
          <a:xfrm>
            <a:off x="971550" y="3021214"/>
            <a:ext cx="7054850" cy="1279525"/>
          </a:xfrm>
        </p:spPr>
        <p:txBody>
          <a:bodyPr/>
          <a:lstStyle/>
          <a:p>
            <a:pPr lvl="0"/>
            <a:r>
              <a:rPr lang="en-US" smtClean="0"/>
              <a:t>Click to edit Master text styles</a:t>
            </a:r>
          </a:p>
        </p:txBody>
      </p:sp>
    </p:spTree>
    <p:extLst>
      <p:ext uri="{BB962C8B-B14F-4D97-AF65-F5344CB8AC3E}">
        <p14:creationId xmlns:p14="http://schemas.microsoft.com/office/powerpoint/2010/main" val="1289997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Points Slide ">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5552" y="205979"/>
            <a:ext cx="8313011" cy="857250"/>
          </a:xfrm>
        </p:spPr>
        <p:txBody>
          <a:bodyPr/>
          <a:lstStyle>
            <a:lvl1pPr algn="ctr">
              <a:defRPr>
                <a:solidFill>
                  <a:schemeClr val="tx1">
                    <a:lumMod val="50000"/>
                  </a:schemeClr>
                </a:solidFill>
              </a:defRPr>
            </a:lvl1pPr>
          </a:lstStyle>
          <a:p>
            <a:r>
              <a:rPr lang="en-US" smtClean="0"/>
              <a:t>Click to edit Master title style</a:t>
            </a:r>
            <a:endParaRPr lang="en-US" dirty="0"/>
          </a:p>
        </p:txBody>
      </p:sp>
      <p:sp>
        <p:nvSpPr>
          <p:cNvPr id="5" name="Rectangle 4"/>
          <p:cNvSpPr/>
          <p:nvPr/>
        </p:nvSpPr>
        <p:spPr>
          <a:xfrm>
            <a:off x="3527795" y="1070759"/>
            <a:ext cx="2058900" cy="3373736"/>
          </a:xfrm>
          <a:prstGeom prst="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27795" y="1067188"/>
            <a:ext cx="2058900" cy="1408223"/>
          </a:xfrm>
          <a:prstGeom prst="rect">
            <a:avLst/>
          </a:prstGeom>
          <a:solidFill>
            <a:srgbClr val="1E88E5"/>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77112" y="1066627"/>
            <a:ext cx="2058900" cy="3373736"/>
          </a:xfrm>
          <a:prstGeom prst="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77112" y="1063056"/>
            <a:ext cx="2058900" cy="1408223"/>
          </a:xfrm>
          <a:prstGeom prst="rect">
            <a:avLst/>
          </a:prstGeom>
          <a:solidFill>
            <a:srgbClr val="8BC34A"/>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076245" y="1066627"/>
            <a:ext cx="2058900" cy="3373736"/>
          </a:xfrm>
          <a:prstGeom prst="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076245" y="1063056"/>
            <a:ext cx="2058900" cy="1408223"/>
          </a:xfrm>
          <a:prstGeom prst="rect">
            <a:avLst/>
          </a:prstGeom>
          <a:solidFill>
            <a:srgbClr val="FF990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ontent Placeholder 21"/>
          <p:cNvSpPr>
            <a:spLocks noGrp="1"/>
          </p:cNvSpPr>
          <p:nvPr>
            <p:ph sz="quarter" idx="10"/>
          </p:nvPr>
        </p:nvSpPr>
        <p:spPr>
          <a:xfrm>
            <a:off x="977130" y="1066627"/>
            <a:ext cx="2058538" cy="1400521"/>
          </a:xfrm>
        </p:spPr>
        <p:txBody>
          <a:bodyPr anchor="ctr"/>
          <a:lstStyle>
            <a:lvl1pPr marL="0" indent="0" algn="ctr">
              <a:buNone/>
              <a:defRPr>
                <a:solidFill>
                  <a:schemeClr val="bg1"/>
                </a:solidFill>
              </a:defRPr>
            </a:lvl1pPr>
          </a:lstStyle>
          <a:p>
            <a:pPr lvl="0"/>
            <a:r>
              <a:rPr lang="en-US" smtClean="0"/>
              <a:t>Click to edit Master text styles</a:t>
            </a:r>
          </a:p>
        </p:txBody>
      </p:sp>
      <p:sp>
        <p:nvSpPr>
          <p:cNvPr id="23" name="Content Placeholder 21"/>
          <p:cNvSpPr>
            <a:spLocks noGrp="1"/>
          </p:cNvSpPr>
          <p:nvPr>
            <p:ph sz="quarter" idx="11"/>
          </p:nvPr>
        </p:nvSpPr>
        <p:spPr>
          <a:xfrm>
            <a:off x="977128" y="2595378"/>
            <a:ext cx="2058538" cy="1760550"/>
          </a:xfrm>
        </p:spPr>
        <p:txBody>
          <a:bodyPr>
            <a:normAutofit/>
          </a:bodyPr>
          <a:lstStyle>
            <a:lvl1pPr marL="285750" indent="-285750" algn="l">
              <a:buFont typeface="Arial" charset="0"/>
              <a:buChar char="•"/>
              <a:defRPr sz="1600"/>
            </a:lvl1pPr>
          </a:lstStyle>
          <a:p>
            <a:pPr lvl="0"/>
            <a:r>
              <a:rPr lang="en-US" smtClean="0"/>
              <a:t>Click to edit Master text styles</a:t>
            </a:r>
          </a:p>
        </p:txBody>
      </p:sp>
      <p:sp>
        <p:nvSpPr>
          <p:cNvPr id="26" name="Content Placeholder 21"/>
          <p:cNvSpPr>
            <a:spLocks noGrp="1"/>
          </p:cNvSpPr>
          <p:nvPr>
            <p:ph sz="quarter" idx="12"/>
          </p:nvPr>
        </p:nvSpPr>
        <p:spPr>
          <a:xfrm>
            <a:off x="3525910" y="1070759"/>
            <a:ext cx="2058538" cy="1400521"/>
          </a:xfrm>
        </p:spPr>
        <p:txBody>
          <a:bodyPr anchor="ctr"/>
          <a:lstStyle>
            <a:lvl1pPr marL="0" indent="0" algn="ctr">
              <a:buNone/>
              <a:defRPr>
                <a:solidFill>
                  <a:schemeClr val="bg1"/>
                </a:solidFill>
              </a:defRPr>
            </a:lvl1pPr>
          </a:lstStyle>
          <a:p>
            <a:pPr lvl="0"/>
            <a:r>
              <a:rPr lang="en-US" smtClean="0"/>
              <a:t>Click to edit Master text styles</a:t>
            </a:r>
          </a:p>
        </p:txBody>
      </p:sp>
      <p:sp>
        <p:nvSpPr>
          <p:cNvPr id="27" name="Content Placeholder 21"/>
          <p:cNvSpPr>
            <a:spLocks noGrp="1"/>
          </p:cNvSpPr>
          <p:nvPr>
            <p:ph sz="quarter" idx="13"/>
          </p:nvPr>
        </p:nvSpPr>
        <p:spPr>
          <a:xfrm>
            <a:off x="3525908" y="2599510"/>
            <a:ext cx="2058538" cy="1760550"/>
          </a:xfrm>
        </p:spPr>
        <p:txBody>
          <a:bodyPr>
            <a:normAutofit/>
          </a:bodyPr>
          <a:lstStyle>
            <a:lvl1pPr marL="285750" indent="-285750" algn="l">
              <a:buFont typeface="Arial" charset="0"/>
              <a:buChar char="•"/>
              <a:defRPr sz="1600"/>
            </a:lvl1pPr>
          </a:lstStyle>
          <a:p>
            <a:pPr lvl="0"/>
            <a:r>
              <a:rPr lang="en-US" smtClean="0"/>
              <a:t>Click to edit Master text styles</a:t>
            </a:r>
          </a:p>
        </p:txBody>
      </p:sp>
      <p:sp>
        <p:nvSpPr>
          <p:cNvPr id="28" name="Content Placeholder 21"/>
          <p:cNvSpPr>
            <a:spLocks noGrp="1"/>
          </p:cNvSpPr>
          <p:nvPr>
            <p:ph sz="quarter" idx="14"/>
          </p:nvPr>
        </p:nvSpPr>
        <p:spPr>
          <a:xfrm>
            <a:off x="6076593" y="1066627"/>
            <a:ext cx="2058538" cy="1400521"/>
          </a:xfrm>
        </p:spPr>
        <p:txBody>
          <a:bodyPr anchor="ctr"/>
          <a:lstStyle>
            <a:lvl1pPr marL="0" indent="0" algn="ctr">
              <a:buNone/>
              <a:defRPr>
                <a:solidFill>
                  <a:schemeClr val="bg1"/>
                </a:solidFill>
              </a:defRPr>
            </a:lvl1pPr>
          </a:lstStyle>
          <a:p>
            <a:pPr lvl="0"/>
            <a:r>
              <a:rPr lang="en-US" smtClean="0"/>
              <a:t>Click to edit Master text styles</a:t>
            </a:r>
          </a:p>
        </p:txBody>
      </p:sp>
      <p:sp>
        <p:nvSpPr>
          <p:cNvPr id="29" name="Content Placeholder 21"/>
          <p:cNvSpPr>
            <a:spLocks noGrp="1"/>
          </p:cNvSpPr>
          <p:nvPr>
            <p:ph sz="quarter" idx="15"/>
          </p:nvPr>
        </p:nvSpPr>
        <p:spPr>
          <a:xfrm>
            <a:off x="6076591" y="2595378"/>
            <a:ext cx="2058538" cy="1760550"/>
          </a:xfrm>
        </p:spPr>
        <p:txBody>
          <a:bodyPr>
            <a:normAutofit/>
          </a:bodyPr>
          <a:lstStyle>
            <a:lvl1pPr marL="285750" indent="-285750" algn="l">
              <a:buFont typeface="Arial" charset="0"/>
              <a:buChar char="•"/>
              <a:defRPr sz="1600"/>
            </a:lvl1pPr>
          </a:lstStyle>
          <a:p>
            <a:pPr lvl="0"/>
            <a:r>
              <a:rPr lang="en-US" smtClean="0"/>
              <a:t>Click to edit Master text styles</a:t>
            </a:r>
          </a:p>
        </p:txBody>
      </p:sp>
      <p:sp>
        <p:nvSpPr>
          <p:cNvPr id="15" name="Rectangle 14"/>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7" name="TextBox 16"/>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8" name="Straight Connector 17"/>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1911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oints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5552" y="205979"/>
            <a:ext cx="8313011" cy="857250"/>
          </a:xfrm>
        </p:spPr>
        <p:txBody>
          <a:bodyPr/>
          <a:lstStyle>
            <a:lvl1pPr algn="ctr">
              <a:defRPr>
                <a:solidFill>
                  <a:schemeClr val="tx1">
                    <a:lumMod val="50000"/>
                  </a:schemeClr>
                </a:solidFill>
              </a:defRPr>
            </a:lvl1pPr>
          </a:lstStyle>
          <a:p>
            <a:r>
              <a:rPr lang="en-US" smtClean="0"/>
              <a:t>Click to edit Master title style</a:t>
            </a:r>
            <a:endParaRPr lang="en-US" dirty="0"/>
          </a:p>
        </p:txBody>
      </p:sp>
      <p:sp>
        <p:nvSpPr>
          <p:cNvPr id="5" name="Rectangle 4"/>
          <p:cNvSpPr/>
          <p:nvPr/>
        </p:nvSpPr>
        <p:spPr>
          <a:xfrm>
            <a:off x="2543696" y="1067361"/>
            <a:ext cx="1871727" cy="3373002"/>
          </a:xfrm>
          <a:prstGeom prst="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543696" y="1067361"/>
            <a:ext cx="1871727" cy="1570929"/>
          </a:xfrm>
          <a:prstGeom prst="rect">
            <a:avLst/>
          </a:prstGeom>
          <a:solidFill>
            <a:srgbClr val="1E88E5"/>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95552" y="1067361"/>
            <a:ext cx="1871727" cy="3373002"/>
          </a:xfrm>
          <a:prstGeom prst="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95552" y="1067361"/>
            <a:ext cx="1871727" cy="1570929"/>
          </a:xfrm>
          <a:prstGeom prst="rect">
            <a:avLst/>
          </a:prstGeom>
          <a:solidFill>
            <a:srgbClr val="8BC34A"/>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690266" y="1067361"/>
            <a:ext cx="1871727" cy="3373002"/>
          </a:xfrm>
          <a:prstGeom prst="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690266" y="1067361"/>
            <a:ext cx="1871727" cy="1570929"/>
          </a:xfrm>
          <a:prstGeom prst="rect">
            <a:avLst/>
          </a:prstGeom>
          <a:solidFill>
            <a:srgbClr val="FF990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36836" y="1067361"/>
            <a:ext cx="1871727" cy="3373002"/>
          </a:xfrm>
          <a:prstGeom prst="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836836" y="1067361"/>
            <a:ext cx="1871727" cy="1570929"/>
          </a:xfrm>
          <a:prstGeom prst="rect">
            <a:avLst/>
          </a:prstGeom>
          <a:solidFill>
            <a:srgbClr val="24AA60"/>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ontent Placeholder 21"/>
          <p:cNvSpPr>
            <a:spLocks noGrp="1"/>
          </p:cNvSpPr>
          <p:nvPr>
            <p:ph sz="quarter" idx="10"/>
          </p:nvPr>
        </p:nvSpPr>
        <p:spPr>
          <a:xfrm>
            <a:off x="395553" y="1063229"/>
            <a:ext cx="1871398" cy="1575061"/>
          </a:xfrm>
        </p:spPr>
        <p:txBody>
          <a:bodyPr anchor="ctr"/>
          <a:lstStyle>
            <a:lvl1pPr marL="0" indent="0" algn="ctr">
              <a:buNone/>
              <a:defRPr>
                <a:solidFill>
                  <a:schemeClr val="bg1"/>
                </a:solidFill>
              </a:defRPr>
            </a:lvl1pPr>
          </a:lstStyle>
          <a:p>
            <a:pPr lvl="0"/>
            <a:r>
              <a:rPr lang="en-US" smtClean="0"/>
              <a:t>Click to edit Master text styles</a:t>
            </a:r>
          </a:p>
        </p:txBody>
      </p:sp>
      <p:sp>
        <p:nvSpPr>
          <p:cNvPr id="23" name="Content Placeholder 21"/>
          <p:cNvSpPr>
            <a:spLocks noGrp="1"/>
          </p:cNvSpPr>
          <p:nvPr>
            <p:ph sz="quarter" idx="11"/>
          </p:nvPr>
        </p:nvSpPr>
        <p:spPr>
          <a:xfrm>
            <a:off x="395551" y="2756103"/>
            <a:ext cx="1871398" cy="1684259"/>
          </a:xfrm>
        </p:spPr>
        <p:txBody>
          <a:bodyPr>
            <a:normAutofit/>
          </a:bodyPr>
          <a:lstStyle>
            <a:lvl1pPr marL="285750" indent="-285750" algn="l">
              <a:buFont typeface="Arial" charset="0"/>
              <a:buChar char="•"/>
              <a:defRPr sz="1600"/>
            </a:lvl1pPr>
          </a:lstStyle>
          <a:p>
            <a:pPr lvl="0"/>
            <a:r>
              <a:rPr lang="en-US" smtClean="0"/>
              <a:t>Click to edit Master text styles</a:t>
            </a:r>
          </a:p>
        </p:txBody>
      </p:sp>
      <p:sp>
        <p:nvSpPr>
          <p:cNvPr id="26" name="Content Placeholder 21"/>
          <p:cNvSpPr>
            <a:spLocks noGrp="1"/>
          </p:cNvSpPr>
          <p:nvPr>
            <p:ph sz="quarter" idx="12"/>
          </p:nvPr>
        </p:nvSpPr>
        <p:spPr>
          <a:xfrm>
            <a:off x="2541794" y="1063229"/>
            <a:ext cx="1871398" cy="1575061"/>
          </a:xfrm>
        </p:spPr>
        <p:txBody>
          <a:bodyPr anchor="ctr"/>
          <a:lstStyle>
            <a:lvl1pPr marL="0" indent="0" algn="ctr">
              <a:buNone/>
              <a:defRPr>
                <a:solidFill>
                  <a:schemeClr val="bg1"/>
                </a:solidFill>
              </a:defRPr>
            </a:lvl1pPr>
          </a:lstStyle>
          <a:p>
            <a:pPr lvl="0"/>
            <a:r>
              <a:rPr lang="en-US" smtClean="0"/>
              <a:t>Click to edit Master text styles</a:t>
            </a:r>
          </a:p>
        </p:txBody>
      </p:sp>
      <p:sp>
        <p:nvSpPr>
          <p:cNvPr id="27" name="Content Placeholder 21"/>
          <p:cNvSpPr>
            <a:spLocks noGrp="1"/>
          </p:cNvSpPr>
          <p:nvPr>
            <p:ph sz="quarter" idx="13"/>
          </p:nvPr>
        </p:nvSpPr>
        <p:spPr>
          <a:xfrm>
            <a:off x="2541792" y="2756103"/>
            <a:ext cx="1871398" cy="1684259"/>
          </a:xfrm>
        </p:spPr>
        <p:txBody>
          <a:bodyPr>
            <a:normAutofit/>
          </a:bodyPr>
          <a:lstStyle>
            <a:lvl1pPr marL="285750" indent="-285750" algn="l">
              <a:buFont typeface="Arial" charset="0"/>
              <a:buChar char="•"/>
              <a:defRPr sz="1600"/>
            </a:lvl1pPr>
          </a:lstStyle>
          <a:p>
            <a:pPr lvl="0"/>
            <a:r>
              <a:rPr lang="en-US" smtClean="0"/>
              <a:t>Click to edit Master text styles</a:t>
            </a:r>
          </a:p>
        </p:txBody>
      </p:sp>
      <p:sp>
        <p:nvSpPr>
          <p:cNvPr id="28" name="Content Placeholder 21"/>
          <p:cNvSpPr>
            <a:spLocks noGrp="1"/>
          </p:cNvSpPr>
          <p:nvPr>
            <p:ph sz="quarter" idx="14"/>
          </p:nvPr>
        </p:nvSpPr>
        <p:spPr>
          <a:xfrm>
            <a:off x="4690597" y="1063229"/>
            <a:ext cx="1871398" cy="1575061"/>
          </a:xfrm>
        </p:spPr>
        <p:txBody>
          <a:bodyPr anchor="ctr"/>
          <a:lstStyle>
            <a:lvl1pPr marL="0" indent="0" algn="ctr">
              <a:buNone/>
              <a:defRPr>
                <a:solidFill>
                  <a:schemeClr val="bg1"/>
                </a:solidFill>
              </a:defRPr>
            </a:lvl1pPr>
          </a:lstStyle>
          <a:p>
            <a:pPr lvl="0"/>
            <a:r>
              <a:rPr lang="en-US" smtClean="0"/>
              <a:t>Click to edit Master text styles</a:t>
            </a:r>
          </a:p>
        </p:txBody>
      </p:sp>
      <p:sp>
        <p:nvSpPr>
          <p:cNvPr id="29" name="Content Placeholder 21"/>
          <p:cNvSpPr>
            <a:spLocks noGrp="1"/>
          </p:cNvSpPr>
          <p:nvPr>
            <p:ph sz="quarter" idx="15"/>
          </p:nvPr>
        </p:nvSpPr>
        <p:spPr>
          <a:xfrm>
            <a:off x="4690595" y="2756103"/>
            <a:ext cx="1871398" cy="1684259"/>
          </a:xfrm>
        </p:spPr>
        <p:txBody>
          <a:bodyPr>
            <a:normAutofit/>
          </a:bodyPr>
          <a:lstStyle>
            <a:lvl1pPr marL="285750" indent="-285750" algn="l">
              <a:buFont typeface="Arial" charset="0"/>
              <a:buChar char="•"/>
              <a:defRPr sz="1600"/>
            </a:lvl1pPr>
          </a:lstStyle>
          <a:p>
            <a:pPr lvl="0"/>
            <a:r>
              <a:rPr lang="en-US" smtClean="0"/>
              <a:t>Click to edit Master text styles</a:t>
            </a:r>
          </a:p>
        </p:txBody>
      </p:sp>
      <p:sp>
        <p:nvSpPr>
          <p:cNvPr id="30" name="Content Placeholder 21"/>
          <p:cNvSpPr>
            <a:spLocks noGrp="1"/>
          </p:cNvSpPr>
          <p:nvPr>
            <p:ph sz="quarter" idx="16"/>
          </p:nvPr>
        </p:nvSpPr>
        <p:spPr>
          <a:xfrm>
            <a:off x="6836836" y="1063229"/>
            <a:ext cx="1871398" cy="1575061"/>
          </a:xfrm>
        </p:spPr>
        <p:txBody>
          <a:bodyPr anchor="ctr"/>
          <a:lstStyle>
            <a:lvl1pPr marL="0" indent="0" algn="ctr">
              <a:buNone/>
              <a:defRPr>
                <a:solidFill>
                  <a:schemeClr val="bg1"/>
                </a:solidFill>
              </a:defRPr>
            </a:lvl1pPr>
          </a:lstStyle>
          <a:p>
            <a:pPr lvl="0"/>
            <a:r>
              <a:rPr lang="en-US" smtClean="0"/>
              <a:t>Click to edit Master text styles</a:t>
            </a:r>
          </a:p>
        </p:txBody>
      </p:sp>
      <p:sp>
        <p:nvSpPr>
          <p:cNvPr id="31" name="Content Placeholder 21"/>
          <p:cNvSpPr>
            <a:spLocks noGrp="1"/>
          </p:cNvSpPr>
          <p:nvPr>
            <p:ph sz="quarter" idx="17"/>
          </p:nvPr>
        </p:nvSpPr>
        <p:spPr>
          <a:xfrm>
            <a:off x="6836834" y="2756103"/>
            <a:ext cx="1871398" cy="1684259"/>
          </a:xfrm>
        </p:spPr>
        <p:txBody>
          <a:bodyPr>
            <a:normAutofit/>
          </a:bodyPr>
          <a:lstStyle>
            <a:lvl1pPr marL="285750" indent="-285750" algn="l">
              <a:buFont typeface="Arial" charset="0"/>
              <a:buChar char="•"/>
              <a:defRPr sz="1600"/>
            </a:lvl1pPr>
          </a:lstStyle>
          <a:p>
            <a:pPr lvl="0"/>
            <a:r>
              <a:rPr lang="en-US" smtClean="0"/>
              <a:t>Click to edit Master text styles</a:t>
            </a:r>
          </a:p>
        </p:txBody>
      </p:sp>
      <p:sp>
        <p:nvSpPr>
          <p:cNvPr id="19" name="Rectangle 18"/>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21" name="TextBox 20"/>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24" name="Straight Connector 23"/>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4343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Slide - Mai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089557" cy="857250"/>
          </a:xfrm>
        </p:spPr>
        <p:txBody>
          <a:bodyPr/>
          <a:lstStyle>
            <a:lvl1pPr>
              <a:defRPr>
                <a:solidFill>
                  <a:schemeClr val="tx1">
                    <a:lumMod val="50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457200" y="1001444"/>
            <a:ext cx="8089557" cy="3394472"/>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p:nvPr/>
        </p:nvSpPr>
        <p:spPr>
          <a:xfrm>
            <a:off x="-1" y="4585731"/>
            <a:ext cx="9144001" cy="5577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7" name="TextBox 6"/>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8" name="Straight Connector 7"/>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99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Slide - 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089557" cy="857250"/>
          </a:xfrm>
        </p:spPr>
        <p:txBody>
          <a:bodyPr/>
          <a:lstStyle>
            <a:lvl1pPr>
              <a:defRPr>
                <a:solidFill>
                  <a:schemeClr val="tx1">
                    <a:lumMod val="50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457200" y="1001444"/>
            <a:ext cx="8089557" cy="3394472"/>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p:nvPr/>
        </p:nvSpPr>
        <p:spPr>
          <a:xfrm>
            <a:off x="-1" y="4585731"/>
            <a:ext cx="9144001" cy="5577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6" name="TextBox 5"/>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7" name="Straight Connector 6"/>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8104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Slide - Smal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9" name="TextBox 8"/>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1" name="Straight Connector 10"/>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244549" y="205978"/>
            <a:ext cx="8686799" cy="857250"/>
          </a:xfrm>
        </p:spPr>
        <p:txBody>
          <a:bodyPr/>
          <a:lstStyle>
            <a:lvl1pPr>
              <a:defRPr/>
            </a:lvl1pPr>
          </a:lstStyle>
          <a:p>
            <a:r>
              <a:rPr lang="en-US" smtClean="0"/>
              <a:t>Click to edit Master title style</a:t>
            </a:r>
            <a:endParaRPr lang="en-US" dirty="0"/>
          </a:p>
        </p:txBody>
      </p:sp>
      <p:sp>
        <p:nvSpPr>
          <p:cNvPr id="10" name="Content Placeholder 3"/>
          <p:cNvSpPr>
            <a:spLocks noGrp="1"/>
          </p:cNvSpPr>
          <p:nvPr>
            <p:ph sz="half" idx="2"/>
          </p:nvPr>
        </p:nvSpPr>
        <p:spPr>
          <a:xfrm>
            <a:off x="244549" y="1137684"/>
            <a:ext cx="3189767" cy="3444949"/>
          </a:xfrm>
        </p:spPr>
        <p:txBody>
          <a:bodyPr>
            <a:normAutofit/>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2"/>
          <p:cNvSpPr>
            <a:spLocks noGrp="1"/>
          </p:cNvSpPr>
          <p:nvPr>
            <p:ph type="pic" sz="quarter" idx="10" hasCustomPrompt="1"/>
          </p:nvPr>
        </p:nvSpPr>
        <p:spPr>
          <a:xfrm>
            <a:off x="3600523" y="1178942"/>
            <a:ext cx="5330825" cy="3397939"/>
          </a:xfrm>
        </p:spPr>
        <p:txBody>
          <a:bodyPr anchor="ctr"/>
          <a:lstStyle>
            <a:lvl1pPr marL="0" indent="0" algn="ctr">
              <a:buNone/>
              <a:defRPr b="1"/>
            </a:lvl1pPr>
          </a:lstStyle>
          <a:p>
            <a:r>
              <a:rPr lang="en-US" dirty="0" smtClean="0"/>
              <a:t>Drag or </a:t>
            </a:r>
            <a:r>
              <a:rPr lang="en-US" smtClean="0"/>
              <a:t>Insert Picture/Graph </a:t>
            </a:r>
            <a:r>
              <a:rPr lang="en-US" dirty="0" smtClean="0"/>
              <a:t>Here</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Graph Slide - Lar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7" name="TextBox 6"/>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9" name="Straight Connector 8"/>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5741581" y="205978"/>
            <a:ext cx="3189767" cy="857250"/>
          </a:xfrm>
        </p:spPr>
        <p:txBody>
          <a:bodyPr/>
          <a:lstStyle>
            <a:lvl1pPr>
              <a:defRPr/>
            </a:lvl1pPr>
          </a:lstStyle>
          <a:p>
            <a:r>
              <a:rPr lang="en-US" smtClean="0"/>
              <a:t>Click to edit Master title style</a:t>
            </a:r>
            <a:endParaRPr lang="en-US" dirty="0"/>
          </a:p>
        </p:txBody>
      </p:sp>
      <p:sp>
        <p:nvSpPr>
          <p:cNvPr id="10" name="Content Placeholder 3"/>
          <p:cNvSpPr>
            <a:spLocks noGrp="1"/>
          </p:cNvSpPr>
          <p:nvPr>
            <p:ph sz="half" idx="2"/>
          </p:nvPr>
        </p:nvSpPr>
        <p:spPr>
          <a:xfrm>
            <a:off x="5741581" y="1222744"/>
            <a:ext cx="3189767" cy="3359889"/>
          </a:xfrm>
        </p:spPr>
        <p:txBody>
          <a:bodyPr>
            <a:normAutofit/>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0" hasCustomPrompt="1"/>
          </p:nvPr>
        </p:nvSpPr>
        <p:spPr>
          <a:xfrm>
            <a:off x="258763" y="206375"/>
            <a:ext cx="5330825" cy="4376738"/>
          </a:xfrm>
        </p:spPr>
        <p:txBody>
          <a:bodyPr anchor="ctr"/>
          <a:lstStyle>
            <a:lvl1pPr marL="0" indent="0" algn="ctr">
              <a:buNone/>
              <a:defRPr b="1"/>
            </a:lvl1pPr>
          </a:lstStyle>
          <a:p>
            <a:r>
              <a:rPr lang="en-US" dirty="0" smtClean="0"/>
              <a:t>Drag or </a:t>
            </a:r>
            <a:r>
              <a:rPr lang="en-US" smtClean="0"/>
              <a:t>Insert Picture/Graph </a:t>
            </a:r>
            <a:r>
              <a:rPr lang="en-US" dirty="0" smtClean="0"/>
              <a:t>Here</a:t>
            </a:r>
            <a:endParaRPr lang="en-US" dirty="0"/>
          </a:p>
        </p:txBody>
      </p:sp>
    </p:spTree>
    <p:extLst>
      <p:ext uri="{BB962C8B-B14F-4D97-AF65-F5344CB8AC3E}">
        <p14:creationId xmlns:p14="http://schemas.microsoft.com/office/powerpoint/2010/main" val="76914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769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Pad Screensho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7176" y="1161086"/>
            <a:ext cx="4010833" cy="31929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5811" y="1161085"/>
            <a:ext cx="4221364" cy="3014815"/>
          </a:xfrm>
          <a:prstGeom prst="rect">
            <a:avLst/>
          </a:prstGeom>
        </p:spPr>
      </p:pic>
      <p:sp>
        <p:nvSpPr>
          <p:cNvPr id="9" name="Picture Placeholder 8"/>
          <p:cNvSpPr>
            <a:spLocks noGrp="1"/>
          </p:cNvSpPr>
          <p:nvPr>
            <p:ph type="pic" sz="quarter" idx="14" hasCustomPrompt="1"/>
          </p:nvPr>
        </p:nvSpPr>
        <p:spPr>
          <a:xfrm>
            <a:off x="734337" y="1398319"/>
            <a:ext cx="3368079" cy="2530391"/>
          </a:xfrm>
        </p:spPr>
        <p:txBody>
          <a:bodyPr/>
          <a:lstStyle>
            <a:lvl1pPr marL="0" indent="0">
              <a:buNone/>
              <a:defRPr baseline="0"/>
            </a:lvl1pPr>
          </a:lstStyle>
          <a:p>
            <a:r>
              <a:rPr lang="en-US" dirty="0" smtClean="0"/>
              <a:t>Drag </a:t>
            </a:r>
            <a:r>
              <a:rPr lang="en-US" dirty="0" err="1" smtClean="0"/>
              <a:t>iPad</a:t>
            </a:r>
            <a:r>
              <a:rPr lang="en-US" dirty="0" smtClean="0"/>
              <a:t> screenshot or picture to add</a:t>
            </a:r>
            <a:endParaRPr lang="en-US" dirty="0"/>
          </a:p>
        </p:txBody>
      </p:sp>
      <p:sp>
        <p:nvSpPr>
          <p:cNvPr id="6" name="Title 1"/>
          <p:cNvSpPr>
            <a:spLocks noGrp="1"/>
          </p:cNvSpPr>
          <p:nvPr>
            <p:ph type="title"/>
          </p:nvPr>
        </p:nvSpPr>
        <p:spPr>
          <a:xfrm>
            <a:off x="378814" y="114522"/>
            <a:ext cx="8089557" cy="857250"/>
          </a:xfrm>
        </p:spPr>
        <p:txBody>
          <a:bodyPr/>
          <a:lstStyle/>
          <a:p>
            <a:r>
              <a:rPr lang="en-US" smtClean="0"/>
              <a:t>Click to edit Master title style</a:t>
            </a:r>
            <a:endParaRPr lang="en-US" dirty="0"/>
          </a:p>
        </p:txBody>
      </p:sp>
      <p:sp>
        <p:nvSpPr>
          <p:cNvPr id="7" name="Rectangle 6"/>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0" name="TextBox 9"/>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1" name="Straight Connector 10"/>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2062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60188" y="3243578"/>
            <a:ext cx="3925020" cy="857250"/>
          </a:xfrm>
        </p:spPr>
        <p:txBody>
          <a:bodyPr/>
          <a:lstStyle>
            <a:lvl1pPr>
              <a:defRPr>
                <a:solidFill>
                  <a:schemeClr val="tx1"/>
                </a:solidFill>
              </a:defRPr>
            </a:lvl1pPr>
          </a:lstStyle>
          <a:p>
            <a:r>
              <a:rPr lang="en-US" dirty="0" smtClean="0"/>
              <a:t>Click to add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185" y="1657289"/>
            <a:ext cx="2389517" cy="1860267"/>
          </a:xfrm>
          <a:prstGeom prst="rect">
            <a:avLst/>
          </a:prstGeom>
          <a:effectLst>
            <a:outerShdw blurRad="63500" sx="102000" sy="102000" algn="ctr" rotWithShape="0">
              <a:prstClr val="black">
                <a:alpha val="40000"/>
              </a:prstClr>
            </a:outerShdw>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Phone Screensho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8395" y="1061584"/>
            <a:ext cx="5618362" cy="33838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iPhon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920" y="948106"/>
            <a:ext cx="1768880" cy="3554447"/>
          </a:xfrm>
          <a:prstGeom prst="rect">
            <a:avLst/>
          </a:prstGeom>
        </p:spPr>
      </p:pic>
      <p:sp>
        <p:nvSpPr>
          <p:cNvPr id="9" name="Picture Placeholder 8"/>
          <p:cNvSpPr>
            <a:spLocks noGrp="1"/>
          </p:cNvSpPr>
          <p:nvPr>
            <p:ph type="pic" sz="quarter" idx="14" hasCustomPrompt="1"/>
          </p:nvPr>
        </p:nvSpPr>
        <p:spPr>
          <a:xfrm>
            <a:off x="894304" y="1411941"/>
            <a:ext cx="1490241" cy="2633132"/>
          </a:xfrm>
        </p:spPr>
        <p:txBody>
          <a:bodyPr/>
          <a:lstStyle>
            <a:lvl1pPr marL="0" indent="0">
              <a:buNone/>
              <a:defRPr baseline="0"/>
            </a:lvl1pPr>
          </a:lstStyle>
          <a:p>
            <a:r>
              <a:rPr lang="en-US" dirty="0" smtClean="0"/>
              <a:t>Drag </a:t>
            </a:r>
            <a:r>
              <a:rPr lang="en-US" dirty="0" err="1" smtClean="0"/>
              <a:t>iPad</a:t>
            </a:r>
            <a:r>
              <a:rPr lang="en-US" dirty="0" smtClean="0"/>
              <a:t> screenshot or picture to add</a:t>
            </a:r>
            <a:endParaRPr lang="en-US" dirty="0"/>
          </a:p>
        </p:txBody>
      </p:sp>
      <p:sp>
        <p:nvSpPr>
          <p:cNvPr id="6" name="Title 1"/>
          <p:cNvSpPr>
            <a:spLocks noGrp="1"/>
          </p:cNvSpPr>
          <p:nvPr>
            <p:ph type="title"/>
          </p:nvPr>
        </p:nvSpPr>
        <p:spPr>
          <a:xfrm>
            <a:off x="378814" y="114522"/>
            <a:ext cx="8089557" cy="857250"/>
          </a:xfrm>
        </p:spPr>
        <p:txBody>
          <a:bodyPr/>
          <a:lstStyle/>
          <a:p>
            <a:r>
              <a:rPr lang="en-US" smtClean="0"/>
              <a:t>Click to edit Master title style</a:t>
            </a:r>
            <a:endParaRPr lang="en-US" dirty="0"/>
          </a:p>
        </p:txBody>
      </p:sp>
      <p:sp>
        <p:nvSpPr>
          <p:cNvPr id="7" name="Rectangle 6"/>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0" name="TextBox 9"/>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1" name="Straight Connector 10"/>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132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c Screensho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1514" y="1070094"/>
            <a:ext cx="3645244"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CorporateDeck_scree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700" y="1075892"/>
            <a:ext cx="4281102" cy="3424881"/>
          </a:xfrm>
          <a:prstGeom prst="rect">
            <a:avLst/>
          </a:prstGeom>
        </p:spPr>
      </p:pic>
      <p:sp>
        <p:nvSpPr>
          <p:cNvPr id="9" name="Picture Placeholder 8"/>
          <p:cNvSpPr>
            <a:spLocks noGrp="1"/>
          </p:cNvSpPr>
          <p:nvPr>
            <p:ph type="pic" sz="quarter" idx="14" hasCustomPrompt="1"/>
          </p:nvPr>
        </p:nvSpPr>
        <p:spPr>
          <a:xfrm>
            <a:off x="777875" y="1301750"/>
            <a:ext cx="3768725" cy="2162175"/>
          </a:xfr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a:lvl1pPr>
          </a:lstStyle>
          <a:p>
            <a:r>
              <a:rPr lang="en-US" dirty="0" smtClean="0"/>
              <a:t>Drag Screenshot or Picture to add</a:t>
            </a:r>
          </a:p>
          <a:p>
            <a:endParaRPr lang="en-US" dirty="0"/>
          </a:p>
        </p:txBody>
      </p:sp>
      <p:sp>
        <p:nvSpPr>
          <p:cNvPr id="6" name="Title 1"/>
          <p:cNvSpPr>
            <a:spLocks noGrp="1"/>
          </p:cNvSpPr>
          <p:nvPr>
            <p:ph type="title"/>
          </p:nvPr>
        </p:nvSpPr>
        <p:spPr>
          <a:xfrm>
            <a:off x="378814" y="114522"/>
            <a:ext cx="8167944" cy="857250"/>
          </a:xfrm>
        </p:spPr>
        <p:txBody>
          <a:bodyPr/>
          <a:lstStyle/>
          <a:p>
            <a:r>
              <a:rPr lang="en-US" smtClean="0"/>
              <a:t>Click to edit Master title style</a:t>
            </a:r>
            <a:endParaRPr lang="en-US" dirty="0"/>
          </a:p>
        </p:txBody>
      </p:sp>
      <p:sp>
        <p:nvSpPr>
          <p:cNvPr id="7" name="Rectangle 6"/>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0" name="TextBox 9"/>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1" name="Straight Connector 10"/>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85760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57200" y="205978"/>
            <a:ext cx="8133492" cy="857250"/>
          </a:xfrm>
        </p:spPr>
        <p:txBody>
          <a:bodyPr/>
          <a:lstStyle>
            <a:lvl1pPr>
              <a:defRPr/>
            </a:lvl1pPr>
          </a:lstStyle>
          <a:p>
            <a:r>
              <a:rPr lang="en-US" smtClean="0"/>
              <a:t>Click to edit Master title style</a:t>
            </a:r>
            <a:endParaRPr lang="en-US" dirty="0"/>
          </a:p>
        </p:txBody>
      </p:sp>
      <p:sp>
        <p:nvSpPr>
          <p:cNvPr id="9" name="Text Placeholder 2"/>
          <p:cNvSpPr>
            <a:spLocks noGrp="1"/>
          </p:cNvSpPr>
          <p:nvPr>
            <p:ph type="body" idx="1"/>
          </p:nvPr>
        </p:nvSpPr>
        <p:spPr>
          <a:xfrm>
            <a:off x="457200" y="1008311"/>
            <a:ext cx="4040188"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2"/>
          </p:nvPr>
        </p:nvSpPr>
        <p:spPr>
          <a:xfrm>
            <a:off x="457200" y="1488132"/>
            <a:ext cx="4040188" cy="2963466"/>
          </a:xfrm>
        </p:spPr>
        <p:txBody>
          <a:bodyPr>
            <a:normAutofit/>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3"/>
          </p:nvPr>
        </p:nvSpPr>
        <p:spPr>
          <a:xfrm>
            <a:off x="4548918" y="1008310"/>
            <a:ext cx="4041775"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5"/>
          <p:cNvSpPr>
            <a:spLocks noGrp="1"/>
          </p:cNvSpPr>
          <p:nvPr>
            <p:ph sz="quarter" idx="4"/>
          </p:nvPr>
        </p:nvSpPr>
        <p:spPr>
          <a:xfrm>
            <a:off x="4548918" y="1488131"/>
            <a:ext cx="4041775" cy="2963466"/>
          </a:xfrm>
        </p:spPr>
        <p:txBody>
          <a:bodyPr>
            <a:normAutofit/>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4" name="TextBox 13"/>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5" name="Straight Connector 14"/>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06438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Gre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133492" cy="85725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008311"/>
            <a:ext cx="4040188"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488132"/>
            <a:ext cx="4040188" cy="2963466"/>
          </a:xfrm>
        </p:spPr>
        <p:txBody>
          <a:bodyPr>
            <a:normAutofit/>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48918" y="1008310"/>
            <a:ext cx="4041775" cy="47982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48918" y="1488131"/>
            <a:ext cx="4041775" cy="2963466"/>
          </a:xfrm>
        </p:spPr>
        <p:txBody>
          <a:bodyPr>
            <a:normAutofit/>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9" name="TextBox 8"/>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0" name="Straight Connector 9"/>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9952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olor Block Right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5186363" y="1114424"/>
            <a:ext cx="3286125" cy="3286125"/>
          </a:xfrm>
          <a:prstGeom prst="rect">
            <a:avLst/>
          </a:prstGeom>
          <a:solidFill>
            <a:srgbClr val="0081C6"/>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a:alphaModFix amt="17000"/>
            <a:extLst>
              <a:ext uri="{28A0092B-C50C-407E-A947-70E740481C1C}">
                <a14:useLocalDpi xmlns:a14="http://schemas.microsoft.com/office/drawing/2010/main" val="0"/>
              </a:ext>
            </a:extLst>
          </a:blip>
          <a:srcRect l="7308" t="18408" r="56939" b="41417"/>
          <a:stretch/>
        </p:blipFill>
        <p:spPr>
          <a:xfrm>
            <a:off x="5186363" y="1109662"/>
            <a:ext cx="3286125" cy="3286125"/>
          </a:xfrm>
          <a:prstGeom prst="rect">
            <a:avLst/>
          </a:prstGeom>
        </p:spPr>
      </p:pic>
      <p:sp>
        <p:nvSpPr>
          <p:cNvPr id="2" name="Title 1"/>
          <p:cNvSpPr>
            <a:spLocks noGrp="1"/>
          </p:cNvSpPr>
          <p:nvPr>
            <p:ph type="title"/>
          </p:nvPr>
        </p:nvSpPr>
        <p:spPr>
          <a:xfrm>
            <a:off x="457200" y="205979"/>
            <a:ext cx="8089557" cy="857250"/>
          </a:xfrm>
        </p:spPr>
        <p:txBody>
          <a:bodyPr/>
          <a:lstStyle>
            <a:lvl1pPr>
              <a:defRPr>
                <a:solidFill>
                  <a:schemeClr val="tx1">
                    <a:lumMod val="50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457200" y="1114424"/>
            <a:ext cx="4062413" cy="3281491"/>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0"/>
          </p:nvPr>
        </p:nvSpPr>
        <p:spPr>
          <a:xfrm flipH="1">
            <a:off x="5186363" y="1114424"/>
            <a:ext cx="3286125" cy="3281363"/>
          </a:xfrm>
        </p:spPr>
        <p:txBody>
          <a:bodyPr anchor="ctr"/>
          <a:lstStyle>
            <a:lvl1pPr marL="0" indent="0" algn="ctr">
              <a:buNone/>
              <a:defRPr b="1">
                <a:solidFill>
                  <a:schemeClr val="bg1"/>
                </a:solidFill>
              </a:defRPr>
            </a:lvl1pPr>
          </a:lstStyle>
          <a:p>
            <a:r>
              <a:rPr lang="en-US" smtClean="0"/>
              <a:t>Drag picture to placeholder or click icon to add</a:t>
            </a:r>
            <a:endParaRPr lang="en-US" dirty="0"/>
          </a:p>
        </p:txBody>
      </p:sp>
      <p:sp>
        <p:nvSpPr>
          <p:cNvPr id="6" name="Rectangle 5"/>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9" name="TextBox 8"/>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0" name="Straight Connector 9"/>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7347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Color Block Right -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089557" cy="857250"/>
          </a:xfrm>
        </p:spPr>
        <p:txBody>
          <a:bodyPr/>
          <a:lstStyle>
            <a:lvl1pPr>
              <a:defRPr>
                <a:solidFill>
                  <a:schemeClr val="tx1">
                    <a:lumMod val="50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457200" y="1114424"/>
            <a:ext cx="4062413" cy="3281491"/>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p:nvPr/>
        </p:nvSpPr>
        <p:spPr>
          <a:xfrm>
            <a:off x="5186363" y="1114424"/>
            <a:ext cx="3286125" cy="3286125"/>
          </a:xfrm>
          <a:prstGeom prst="rect">
            <a:avLst/>
          </a:prstGeom>
          <a:solidFill>
            <a:srgbClr val="05A9CB"/>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alphaModFix amt="17000"/>
            <a:extLst>
              <a:ext uri="{28A0092B-C50C-407E-A947-70E740481C1C}">
                <a14:useLocalDpi xmlns:a14="http://schemas.microsoft.com/office/drawing/2010/main" val="0"/>
              </a:ext>
            </a:extLst>
          </a:blip>
          <a:srcRect l="7308" t="18408" r="56939" b="41417"/>
          <a:stretch/>
        </p:blipFill>
        <p:spPr>
          <a:xfrm>
            <a:off x="5186363" y="1109662"/>
            <a:ext cx="3286125" cy="3286125"/>
          </a:xfrm>
          <a:prstGeom prst="rect">
            <a:avLst/>
          </a:prstGeom>
        </p:spPr>
      </p:pic>
      <p:sp>
        <p:nvSpPr>
          <p:cNvPr id="7" name="Picture Placeholder 6"/>
          <p:cNvSpPr>
            <a:spLocks noGrp="1"/>
          </p:cNvSpPr>
          <p:nvPr>
            <p:ph type="pic" sz="quarter" idx="10"/>
          </p:nvPr>
        </p:nvSpPr>
        <p:spPr>
          <a:xfrm>
            <a:off x="5186363" y="1114552"/>
            <a:ext cx="3286125" cy="3281363"/>
          </a:xfrm>
        </p:spPr>
        <p:txBody>
          <a:bodyPr anchor="ctr"/>
          <a:lstStyle>
            <a:lvl1pPr marL="0" indent="0" algn="ctr">
              <a:buNone/>
              <a:defRPr b="1">
                <a:solidFill>
                  <a:schemeClr val="bg1"/>
                </a:solidFill>
              </a:defRPr>
            </a:lvl1pPr>
          </a:lstStyle>
          <a:p>
            <a:r>
              <a:rPr lang="en-US" smtClean="0"/>
              <a:t>Drag picture to placeholder or click icon to add</a:t>
            </a:r>
            <a:endParaRPr lang="en-US" dirty="0"/>
          </a:p>
        </p:txBody>
      </p:sp>
      <p:sp>
        <p:nvSpPr>
          <p:cNvPr id="9" name="Rectangle 8"/>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1" name="TextBox 10"/>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2" name="Straight Connector 11"/>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0749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Color Block Right -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089557" cy="857250"/>
          </a:xfrm>
        </p:spPr>
        <p:txBody>
          <a:bodyPr/>
          <a:lstStyle>
            <a:lvl1pPr>
              <a:defRPr>
                <a:solidFill>
                  <a:schemeClr val="tx1">
                    <a:lumMod val="50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457200" y="1114424"/>
            <a:ext cx="4062413" cy="3281491"/>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p:nvPr/>
        </p:nvSpPr>
        <p:spPr>
          <a:xfrm>
            <a:off x="5186363" y="1114424"/>
            <a:ext cx="3286125" cy="3286125"/>
          </a:xfrm>
          <a:prstGeom prst="rect">
            <a:avLst/>
          </a:prstGeom>
          <a:solidFill>
            <a:srgbClr val="0D47A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alphaModFix amt="17000"/>
            <a:extLst>
              <a:ext uri="{28A0092B-C50C-407E-A947-70E740481C1C}">
                <a14:useLocalDpi xmlns:a14="http://schemas.microsoft.com/office/drawing/2010/main" val="0"/>
              </a:ext>
            </a:extLst>
          </a:blip>
          <a:srcRect l="7308" t="18408" r="56939" b="41417"/>
          <a:stretch/>
        </p:blipFill>
        <p:spPr>
          <a:xfrm>
            <a:off x="5186363" y="1109662"/>
            <a:ext cx="3286125" cy="3286125"/>
          </a:xfrm>
          <a:prstGeom prst="rect">
            <a:avLst/>
          </a:prstGeom>
        </p:spPr>
      </p:pic>
      <p:sp>
        <p:nvSpPr>
          <p:cNvPr id="7" name="Picture Placeholder 6"/>
          <p:cNvSpPr>
            <a:spLocks noGrp="1"/>
          </p:cNvSpPr>
          <p:nvPr>
            <p:ph type="pic" sz="quarter" idx="10"/>
          </p:nvPr>
        </p:nvSpPr>
        <p:spPr>
          <a:xfrm>
            <a:off x="5186362" y="1114424"/>
            <a:ext cx="3286125" cy="3281363"/>
          </a:xfrm>
        </p:spPr>
        <p:txBody>
          <a:bodyPr anchor="ctr"/>
          <a:lstStyle>
            <a:lvl1pPr marL="0" indent="0" algn="ctr">
              <a:buNone/>
              <a:defRPr b="1">
                <a:solidFill>
                  <a:schemeClr val="bg1"/>
                </a:solidFill>
              </a:defRPr>
            </a:lvl1pPr>
          </a:lstStyle>
          <a:p>
            <a:r>
              <a:rPr lang="en-US" smtClean="0"/>
              <a:t>Drag picture to placeholder or click icon to add</a:t>
            </a:r>
            <a:endParaRPr lang="en-US" dirty="0"/>
          </a:p>
        </p:txBody>
      </p:sp>
      <p:sp>
        <p:nvSpPr>
          <p:cNvPr id="8" name="Rectangle 7"/>
          <p:cNvSpPr/>
          <p:nvPr/>
        </p:nvSpPr>
        <p:spPr>
          <a:xfrm>
            <a:off x="-1" y="4585731"/>
            <a:ext cx="9144001" cy="557769"/>
          </a:xfrm>
          <a:prstGeom prst="rect">
            <a:avLst/>
          </a:prstGeom>
          <a:solidFill>
            <a:srgbClr val="F4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0" name="TextBox 9"/>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1" name="Straight Connector 10"/>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2836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sktop Large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8"/>
          <p:cNvSpPr>
            <a:spLocks noGrp="1"/>
          </p:cNvSpPr>
          <p:nvPr>
            <p:ph type="pic" sz="quarter" idx="14" hasCustomPrompt="1"/>
          </p:nvPr>
        </p:nvSpPr>
        <p:spPr>
          <a:xfrm>
            <a:off x="1150216" y="477194"/>
            <a:ext cx="6835200" cy="3944820"/>
          </a:xfrm>
        </p:spPr>
        <p:txBody>
          <a:bodyPr anchor="ctr"/>
          <a:lstStyle>
            <a:lvl1pPr marL="0" marR="0" indent="0" algn="ctr" defTabSz="457200" rtl="0" eaLnBrk="1" fontAlgn="auto" latinLnBrk="0" hangingPunct="1">
              <a:lnSpc>
                <a:spcPct val="100000"/>
              </a:lnSpc>
              <a:spcBef>
                <a:spcPct val="20000"/>
              </a:spcBef>
              <a:spcAft>
                <a:spcPts val="0"/>
              </a:spcAft>
              <a:buClrTx/>
              <a:buSzTx/>
              <a:buFont typeface="Arial"/>
              <a:buNone/>
              <a:tabLst/>
              <a:defRPr/>
            </a:lvl1pPr>
          </a:lstStyle>
          <a:p>
            <a:r>
              <a:rPr lang="en-US" dirty="0" smtClean="0"/>
              <a:t>Drag Screenshot or Picture to add</a:t>
            </a:r>
          </a:p>
          <a:p>
            <a:endParaRPr lang="en-US" dirty="0"/>
          </a:p>
        </p:txBody>
      </p:sp>
    </p:spTree>
    <p:extLst>
      <p:ext uri="{BB962C8B-B14F-4D97-AF65-F5344CB8AC3E}">
        <p14:creationId xmlns:p14="http://schemas.microsoft.com/office/powerpoint/2010/main" val="45151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sktop Large - Secondary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8"/>
          <p:cNvSpPr>
            <a:spLocks noGrp="1"/>
          </p:cNvSpPr>
          <p:nvPr>
            <p:ph type="pic" sz="quarter" idx="14" hasCustomPrompt="1"/>
          </p:nvPr>
        </p:nvSpPr>
        <p:spPr>
          <a:xfrm>
            <a:off x="1150216" y="477194"/>
            <a:ext cx="6835200" cy="3944820"/>
          </a:xfrm>
        </p:spPr>
        <p:txBody>
          <a:bodyPr anchor="ctr"/>
          <a:lstStyle>
            <a:lvl1pPr marL="0" marR="0" indent="0" algn="ctr" defTabSz="457200" rtl="0" eaLnBrk="1" fontAlgn="auto" latinLnBrk="0" hangingPunct="1">
              <a:lnSpc>
                <a:spcPct val="100000"/>
              </a:lnSpc>
              <a:spcBef>
                <a:spcPct val="20000"/>
              </a:spcBef>
              <a:spcAft>
                <a:spcPts val="0"/>
              </a:spcAft>
              <a:buClrTx/>
              <a:buSzTx/>
              <a:buFont typeface="Arial"/>
              <a:buNone/>
              <a:tabLst/>
              <a:defRPr/>
            </a:lvl1pPr>
          </a:lstStyle>
          <a:p>
            <a:r>
              <a:rPr lang="en-US" dirty="0" smtClean="0"/>
              <a:t>Drag Screenshot or Picture to add</a:t>
            </a:r>
          </a:p>
          <a:p>
            <a:endParaRPr lang="en-US" dirty="0"/>
          </a:p>
        </p:txBody>
      </p:sp>
    </p:spTree>
    <p:extLst>
      <p:ext uri="{BB962C8B-B14F-4D97-AF65-F5344CB8AC3E}">
        <p14:creationId xmlns:p14="http://schemas.microsoft.com/office/powerpoint/2010/main" val="834844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sktop Large -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8"/>
          <p:cNvSpPr>
            <a:spLocks noGrp="1"/>
          </p:cNvSpPr>
          <p:nvPr>
            <p:ph type="pic" sz="quarter" idx="14" hasCustomPrompt="1"/>
          </p:nvPr>
        </p:nvSpPr>
        <p:spPr>
          <a:xfrm>
            <a:off x="1150216" y="477194"/>
            <a:ext cx="6835200" cy="3944820"/>
          </a:xfrm>
        </p:spPr>
        <p:txBody>
          <a:bodyPr anchor="ctr"/>
          <a:lstStyle>
            <a:lvl1pPr marL="0" marR="0" indent="0" algn="ctr" defTabSz="457200" rtl="0" eaLnBrk="1" fontAlgn="auto" latinLnBrk="0" hangingPunct="1">
              <a:lnSpc>
                <a:spcPct val="100000"/>
              </a:lnSpc>
              <a:spcBef>
                <a:spcPct val="20000"/>
              </a:spcBef>
              <a:spcAft>
                <a:spcPts val="0"/>
              </a:spcAft>
              <a:buClrTx/>
              <a:buSzTx/>
              <a:buFont typeface="Arial"/>
              <a:buNone/>
              <a:tabLst/>
              <a:defRPr/>
            </a:lvl1pPr>
          </a:lstStyle>
          <a:p>
            <a:r>
              <a:rPr lang="en-US" dirty="0" smtClean="0"/>
              <a:t>Drag Screenshot or Picture to add</a:t>
            </a:r>
          </a:p>
          <a:p>
            <a:endParaRPr lang="en-US" dirty="0"/>
          </a:p>
        </p:txBody>
      </p:sp>
    </p:spTree>
    <p:extLst>
      <p:ext uri="{BB962C8B-B14F-4D97-AF65-F5344CB8AC3E}">
        <p14:creationId xmlns:p14="http://schemas.microsoft.com/office/powerpoint/2010/main" val="139910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Introduction Slide - Green">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alphaModFix amt="17000"/>
            <a:extLst>
              <a:ext uri="{28A0092B-C50C-407E-A947-70E740481C1C}">
                <a14:useLocalDpi xmlns:a14="http://schemas.microsoft.com/office/drawing/2010/main" val="0"/>
              </a:ext>
            </a:extLst>
          </a:blip>
          <a:srcRect t="18473" r="510" b="18647"/>
          <a:stretch/>
        </p:blipFill>
        <p:spPr>
          <a:xfrm>
            <a:off x="0" y="0"/>
            <a:ext cx="9144000" cy="5143500"/>
          </a:xfrm>
          <a:prstGeom prst="rect">
            <a:avLst/>
          </a:prstGeom>
        </p:spPr>
      </p:pic>
      <p:sp>
        <p:nvSpPr>
          <p:cNvPr id="6" name="Title 1"/>
          <p:cNvSpPr>
            <a:spLocks noGrp="1"/>
          </p:cNvSpPr>
          <p:nvPr>
            <p:ph type="ctrTitle" hasCustomPrompt="1"/>
          </p:nvPr>
        </p:nvSpPr>
        <p:spPr>
          <a:xfrm>
            <a:off x="0" y="2240493"/>
            <a:ext cx="9144000" cy="514333"/>
          </a:xfrm>
        </p:spPr>
        <p:txBody>
          <a:bodyPr>
            <a:noAutofit/>
          </a:bodyPr>
          <a:lstStyle>
            <a:lvl1pPr algn="ctr">
              <a:defRPr sz="4000">
                <a:solidFill>
                  <a:schemeClr val="bg1"/>
                </a:solidFill>
                <a:effectLst>
                  <a:outerShdw blurRad="50800" dir="300000" algn="tl" rotWithShape="0">
                    <a:srgbClr val="000000">
                      <a:alpha val="20000"/>
                    </a:srgbClr>
                  </a:outerShdw>
                </a:effectLst>
              </a:defRPr>
            </a:lvl1pPr>
          </a:lstStyle>
          <a:p>
            <a:r>
              <a:rPr lang="en-US" dirty="0" smtClean="0"/>
              <a:t>Click to edit 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0256" y="3969168"/>
            <a:ext cx="1273771" cy="991646"/>
          </a:xfrm>
          <a:prstGeom prst="rect">
            <a:avLst/>
          </a:prstGeom>
        </p:spPr>
      </p:pic>
    </p:spTree>
    <p:extLst>
      <p:ext uri="{BB962C8B-B14F-4D97-AF65-F5344CB8AC3E}">
        <p14:creationId xmlns:p14="http://schemas.microsoft.com/office/powerpoint/2010/main" val="1873449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F51439B1-B95B-B24C-89CA-02B3F9E65911}" type="datetimeFigureOut">
              <a:rPr lang="en-US" smtClean="0"/>
              <a:t>1/10/18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37C4E22-DBFF-B24C-A6B4-954E06D29C7E}" type="slidenum">
              <a:rPr lang="en-US" smtClean="0"/>
              <a:t>‹#›</a:t>
            </a:fld>
            <a:endParaRPr lang="en-US"/>
          </a:p>
        </p:txBody>
      </p:sp>
    </p:spTree>
    <p:extLst>
      <p:ext uri="{BB962C8B-B14F-4D97-AF65-F5344CB8AC3E}">
        <p14:creationId xmlns:p14="http://schemas.microsoft.com/office/powerpoint/2010/main" val="657322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Secondary Blue">
    <p:bg>
      <p:bgPr>
        <a:solidFill>
          <a:srgbClr val="00A9CB"/>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17000"/>
            <a:extLst>
              <a:ext uri="{28A0092B-C50C-407E-A947-70E740481C1C}">
                <a14:useLocalDpi xmlns:a14="http://schemas.microsoft.com/office/drawing/2010/main" val="0"/>
              </a:ext>
            </a:extLst>
          </a:blip>
          <a:srcRect t="18473" r="510" b="18647"/>
          <a:stretch/>
        </p:blipFill>
        <p:spPr>
          <a:xfrm>
            <a:off x="0" y="0"/>
            <a:ext cx="9144000" cy="5143500"/>
          </a:xfrm>
          <a:prstGeom prst="rect">
            <a:avLst/>
          </a:prstGeom>
        </p:spPr>
      </p:pic>
      <p:sp>
        <p:nvSpPr>
          <p:cNvPr id="3" name="Title 1"/>
          <p:cNvSpPr>
            <a:spLocks noGrp="1"/>
          </p:cNvSpPr>
          <p:nvPr>
            <p:ph type="ctrTitle" hasCustomPrompt="1"/>
          </p:nvPr>
        </p:nvSpPr>
        <p:spPr>
          <a:xfrm>
            <a:off x="0" y="2240493"/>
            <a:ext cx="9144000" cy="514333"/>
          </a:xfrm>
        </p:spPr>
        <p:txBody>
          <a:bodyPr>
            <a:noAutofit/>
          </a:bodyPr>
          <a:lstStyle>
            <a:lvl1pPr algn="ctr">
              <a:defRPr sz="4000">
                <a:solidFill>
                  <a:schemeClr val="bg1"/>
                </a:solidFill>
                <a:effectLst>
                  <a:outerShdw blurRad="50800" dir="300000" algn="tl" rotWithShape="0">
                    <a:srgbClr val="000000">
                      <a:alpha val="20000"/>
                    </a:srgbClr>
                  </a:outerShdw>
                </a:effectLst>
              </a:defRPr>
            </a:lvl1pPr>
          </a:lstStyle>
          <a:p>
            <a:r>
              <a:rPr lang="en-US" dirty="0" smtClean="0"/>
              <a:t>Click to edit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0256" y="3969168"/>
            <a:ext cx="1273771" cy="991646"/>
          </a:xfrm>
          <a:prstGeom prst="rect">
            <a:avLst/>
          </a:prstGeom>
        </p:spPr>
      </p:pic>
    </p:spTree>
    <p:extLst>
      <p:ext uri="{BB962C8B-B14F-4D97-AF65-F5344CB8AC3E}">
        <p14:creationId xmlns:p14="http://schemas.microsoft.com/office/powerpoint/2010/main" val="170965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Dark Blue">
    <p:bg>
      <p:bgPr>
        <a:solidFill>
          <a:srgbClr val="0D47A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17000"/>
            <a:extLst>
              <a:ext uri="{28A0092B-C50C-407E-A947-70E740481C1C}">
                <a14:useLocalDpi xmlns:a14="http://schemas.microsoft.com/office/drawing/2010/main" val="0"/>
              </a:ext>
            </a:extLst>
          </a:blip>
          <a:srcRect t="18473" r="510" b="18647"/>
          <a:stretch/>
        </p:blipFill>
        <p:spPr>
          <a:xfrm>
            <a:off x="0" y="0"/>
            <a:ext cx="9144000" cy="5143500"/>
          </a:xfrm>
          <a:prstGeom prst="rect">
            <a:avLst/>
          </a:prstGeom>
        </p:spPr>
      </p:pic>
      <p:sp>
        <p:nvSpPr>
          <p:cNvPr id="3" name="Title 1"/>
          <p:cNvSpPr>
            <a:spLocks noGrp="1"/>
          </p:cNvSpPr>
          <p:nvPr>
            <p:ph type="ctrTitle" hasCustomPrompt="1"/>
          </p:nvPr>
        </p:nvSpPr>
        <p:spPr>
          <a:xfrm>
            <a:off x="0" y="2240493"/>
            <a:ext cx="9144000" cy="514333"/>
          </a:xfrm>
        </p:spPr>
        <p:txBody>
          <a:bodyPr>
            <a:noAutofit/>
          </a:bodyPr>
          <a:lstStyle>
            <a:lvl1pPr algn="ctr">
              <a:defRPr sz="4000">
                <a:solidFill>
                  <a:schemeClr val="bg1"/>
                </a:solidFill>
                <a:effectLst>
                  <a:outerShdw blurRad="50800" dir="300000" algn="tl" rotWithShape="0">
                    <a:srgbClr val="000000">
                      <a:alpha val="20000"/>
                    </a:srgbClr>
                  </a:outerShdw>
                </a:effectLst>
              </a:defRPr>
            </a:lvl1pPr>
          </a:lstStyle>
          <a:p>
            <a:r>
              <a:rPr lang="en-US" dirty="0" smtClean="0"/>
              <a:t>Click to edit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0256" y="3969168"/>
            <a:ext cx="1273771" cy="991646"/>
          </a:xfrm>
          <a:prstGeom prst="rect">
            <a:avLst/>
          </a:prstGeom>
        </p:spPr>
      </p:pic>
    </p:spTree>
    <p:extLst>
      <p:ext uri="{BB962C8B-B14F-4D97-AF65-F5344CB8AC3E}">
        <p14:creationId xmlns:p14="http://schemas.microsoft.com/office/powerpoint/2010/main" val="155619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lor Block Left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2907323" y="4585731"/>
            <a:ext cx="6236677" cy="5577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alphaModFix amt="17000"/>
            <a:extLst>
              <a:ext uri="{28A0092B-C50C-407E-A947-70E740481C1C}">
                <a14:useLocalDpi xmlns:a14="http://schemas.microsoft.com/office/drawing/2010/main" val="0"/>
              </a:ext>
            </a:extLst>
          </a:blip>
          <a:srcRect l="67858" t="18473" r="510" b="18647"/>
          <a:stretch/>
        </p:blipFill>
        <p:spPr>
          <a:xfrm>
            <a:off x="0" y="0"/>
            <a:ext cx="2907323" cy="5143500"/>
          </a:xfrm>
          <a:prstGeom prst="rect">
            <a:avLst/>
          </a:prstGeom>
        </p:spPr>
      </p:pic>
      <p:sp>
        <p:nvSpPr>
          <p:cNvPr id="2" name="Title 1"/>
          <p:cNvSpPr>
            <a:spLocks noGrp="1"/>
          </p:cNvSpPr>
          <p:nvPr>
            <p:ph type="title" hasCustomPrompt="1"/>
          </p:nvPr>
        </p:nvSpPr>
        <p:spPr>
          <a:xfrm>
            <a:off x="194402" y="1173925"/>
            <a:ext cx="2512540" cy="2155535"/>
          </a:xfrm>
        </p:spPr>
        <p:txBody>
          <a:bodyPr anchor="ctr">
            <a:normAutofit/>
          </a:bodyPr>
          <a:lstStyle>
            <a:lvl1pPr>
              <a:defRPr sz="2800">
                <a:solidFill>
                  <a:srgbClr val="FFFFFF"/>
                </a:solidFill>
                <a:effectLst>
                  <a:outerShdw blurRad="50800" dir="300000" algn="tl" rotWithShape="0">
                    <a:srgbClr val="000000">
                      <a:alpha val="20000"/>
                    </a:srgbClr>
                  </a:outerShdw>
                </a:effectLst>
              </a:defRPr>
            </a:lvl1pPr>
          </a:lstStyle>
          <a:p>
            <a:r>
              <a:rPr lang="en-US" dirty="0" smtClean="0"/>
              <a:t>Click to edit Tagline or Title</a:t>
            </a:r>
            <a:endParaRPr lang="en-US" dirty="0"/>
          </a:p>
        </p:txBody>
      </p:sp>
      <p:sp>
        <p:nvSpPr>
          <p:cNvPr id="3" name="Content Placeholder 2"/>
          <p:cNvSpPr>
            <a:spLocks noGrp="1"/>
          </p:cNvSpPr>
          <p:nvPr>
            <p:ph idx="1"/>
          </p:nvPr>
        </p:nvSpPr>
        <p:spPr>
          <a:xfrm>
            <a:off x="3268844" y="363839"/>
            <a:ext cx="5277914" cy="42218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822" y="4585731"/>
            <a:ext cx="706315" cy="549875"/>
          </a:xfrm>
          <a:prstGeom prst="rect">
            <a:avLst/>
          </a:prstGeom>
        </p:spPr>
      </p:pic>
      <p:sp>
        <p:nvSpPr>
          <p:cNvPr id="9" name="TextBox 8"/>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1" name="Straight Connector 10"/>
          <p:cNvCxnSpPr/>
          <p:nvPr/>
        </p:nvCxnSpPr>
        <p:spPr>
          <a:xfrm>
            <a:off x="3833444" y="4865077"/>
            <a:ext cx="342900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5558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lor Block Left - Secondary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907323" y="4585731"/>
            <a:ext cx="6236677" cy="5577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alphaModFix amt="17000"/>
            <a:extLst>
              <a:ext uri="{28A0092B-C50C-407E-A947-70E740481C1C}">
                <a14:useLocalDpi xmlns:a14="http://schemas.microsoft.com/office/drawing/2010/main" val="0"/>
              </a:ext>
            </a:extLst>
          </a:blip>
          <a:srcRect l="67858" t="18473" r="510" b="18647"/>
          <a:stretch/>
        </p:blipFill>
        <p:spPr>
          <a:xfrm>
            <a:off x="0" y="0"/>
            <a:ext cx="2907323" cy="5143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822" y="4585731"/>
            <a:ext cx="706315" cy="549875"/>
          </a:xfrm>
          <a:prstGeom prst="rect">
            <a:avLst/>
          </a:prstGeom>
        </p:spPr>
      </p:pic>
      <p:sp>
        <p:nvSpPr>
          <p:cNvPr id="7" name="TextBox 6"/>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8" name="Straight Connector 7"/>
          <p:cNvCxnSpPr/>
          <p:nvPr/>
        </p:nvCxnSpPr>
        <p:spPr>
          <a:xfrm>
            <a:off x="3833444" y="4865077"/>
            <a:ext cx="342900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94402" y="1173925"/>
            <a:ext cx="2512540" cy="2155535"/>
          </a:xfrm>
        </p:spPr>
        <p:txBody>
          <a:bodyPr anchor="ctr">
            <a:normAutofit/>
          </a:bodyPr>
          <a:lstStyle>
            <a:lvl1pPr>
              <a:defRPr sz="2800">
                <a:solidFill>
                  <a:srgbClr val="FFFFFF"/>
                </a:solidFill>
                <a:effectLst>
                  <a:outerShdw blurRad="50800" dir="300000" algn="tl" rotWithShape="0">
                    <a:srgbClr val="000000">
                      <a:alpha val="20000"/>
                    </a:srgbClr>
                  </a:outerShdw>
                </a:effectLst>
              </a:defRPr>
            </a:lvl1pPr>
          </a:lstStyle>
          <a:p>
            <a:r>
              <a:rPr lang="en-US" dirty="0" smtClean="0"/>
              <a:t>Click to edit Tagline or Title</a:t>
            </a:r>
            <a:endParaRPr lang="en-US" dirty="0"/>
          </a:p>
        </p:txBody>
      </p:sp>
      <p:sp>
        <p:nvSpPr>
          <p:cNvPr id="3" name="Content Placeholder 2"/>
          <p:cNvSpPr>
            <a:spLocks noGrp="1"/>
          </p:cNvSpPr>
          <p:nvPr>
            <p:ph idx="1"/>
          </p:nvPr>
        </p:nvSpPr>
        <p:spPr>
          <a:xfrm>
            <a:off x="3268844" y="363839"/>
            <a:ext cx="5277914" cy="42218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914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lor Block Left -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907323" y="4585731"/>
            <a:ext cx="6236677" cy="5577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alphaModFix amt="17000"/>
            <a:extLst>
              <a:ext uri="{28A0092B-C50C-407E-A947-70E740481C1C}">
                <a14:useLocalDpi xmlns:a14="http://schemas.microsoft.com/office/drawing/2010/main" val="0"/>
              </a:ext>
            </a:extLst>
          </a:blip>
          <a:srcRect l="67858" t="18473" r="510" b="18647"/>
          <a:stretch/>
        </p:blipFill>
        <p:spPr>
          <a:xfrm>
            <a:off x="0" y="0"/>
            <a:ext cx="2907323" cy="5143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822" y="4585731"/>
            <a:ext cx="706315" cy="549875"/>
          </a:xfrm>
          <a:prstGeom prst="rect">
            <a:avLst/>
          </a:prstGeom>
        </p:spPr>
      </p:pic>
      <p:sp>
        <p:nvSpPr>
          <p:cNvPr id="7" name="TextBox 6"/>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8" name="Straight Connector 7"/>
          <p:cNvCxnSpPr/>
          <p:nvPr/>
        </p:nvCxnSpPr>
        <p:spPr>
          <a:xfrm>
            <a:off x="3833444" y="4865077"/>
            <a:ext cx="342900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94402" y="1173925"/>
            <a:ext cx="2512540" cy="2155535"/>
          </a:xfrm>
        </p:spPr>
        <p:txBody>
          <a:bodyPr anchor="ctr">
            <a:normAutofit/>
          </a:bodyPr>
          <a:lstStyle>
            <a:lvl1pPr>
              <a:defRPr sz="2800">
                <a:solidFill>
                  <a:srgbClr val="FFFFFF"/>
                </a:solidFill>
                <a:effectLst>
                  <a:outerShdw blurRad="50800" dir="300000" algn="tl" rotWithShape="0">
                    <a:srgbClr val="000000">
                      <a:alpha val="20000"/>
                    </a:srgbClr>
                  </a:outerShdw>
                </a:effectLst>
              </a:defRPr>
            </a:lvl1pPr>
          </a:lstStyle>
          <a:p>
            <a:r>
              <a:rPr lang="en-US" dirty="0" smtClean="0"/>
              <a:t>Click to edit Tagline or Title</a:t>
            </a:r>
            <a:endParaRPr lang="en-US" dirty="0"/>
          </a:p>
        </p:txBody>
      </p:sp>
      <p:sp>
        <p:nvSpPr>
          <p:cNvPr id="3" name="Content Placeholder 2"/>
          <p:cNvSpPr>
            <a:spLocks noGrp="1"/>
          </p:cNvSpPr>
          <p:nvPr>
            <p:ph idx="1"/>
          </p:nvPr>
        </p:nvSpPr>
        <p:spPr>
          <a:xfrm>
            <a:off x="3268844" y="363839"/>
            <a:ext cx="5277914" cy="42218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265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lor Block Top - Blue">
    <p:spTree>
      <p:nvGrpSpPr>
        <p:cNvPr id="1" name=""/>
        <p:cNvGrpSpPr/>
        <p:nvPr/>
      </p:nvGrpSpPr>
      <p:grpSpPr>
        <a:xfrm>
          <a:off x="0" y="0"/>
          <a:ext cx="0" cy="0"/>
          <a:chOff x="0" y="0"/>
          <a:chExt cx="0" cy="0"/>
        </a:xfrm>
      </p:grpSpPr>
      <p:sp>
        <p:nvSpPr>
          <p:cNvPr id="5" name="Rectangle 4"/>
          <p:cNvSpPr/>
          <p:nvPr/>
        </p:nvSpPr>
        <p:spPr>
          <a:xfrm>
            <a:off x="0" y="0"/>
            <a:ext cx="9144000" cy="2688336"/>
          </a:xfrm>
          <a:prstGeom prst="rect">
            <a:avLst/>
          </a:prstGeom>
          <a:solidFill>
            <a:srgbClr val="1E88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 y="4585731"/>
            <a:ext cx="9144001" cy="5577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a:alphaModFix amt="17000"/>
            <a:extLst>
              <a:ext uri="{28A0092B-C50C-407E-A947-70E740481C1C}">
                <a14:useLocalDpi xmlns:a14="http://schemas.microsoft.com/office/drawing/2010/main" val="0"/>
              </a:ext>
            </a:extLst>
          </a:blip>
          <a:srcRect l="1" t="18473" r="511" b="48661"/>
          <a:stretch/>
        </p:blipFill>
        <p:spPr>
          <a:xfrm>
            <a:off x="-1" y="0"/>
            <a:ext cx="9144000" cy="268833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38" y="4585731"/>
            <a:ext cx="706315" cy="549875"/>
          </a:xfrm>
          <a:prstGeom prst="rect">
            <a:avLst/>
          </a:prstGeom>
        </p:spPr>
      </p:pic>
      <p:sp>
        <p:nvSpPr>
          <p:cNvPr id="16" name="TextBox 15"/>
          <p:cNvSpPr txBox="1"/>
          <p:nvPr/>
        </p:nvSpPr>
        <p:spPr>
          <a:xfrm>
            <a:off x="7033847" y="4745252"/>
            <a:ext cx="2004646" cy="230832"/>
          </a:xfrm>
          <a:prstGeom prst="rect">
            <a:avLst/>
          </a:prstGeom>
          <a:noFill/>
        </p:spPr>
        <p:txBody>
          <a:bodyPr wrap="square" rtlCol="0">
            <a:spAutoFit/>
          </a:bodyPr>
          <a:lstStyle/>
          <a:p>
            <a:pPr algn="r"/>
            <a:r>
              <a:rPr lang="en-US" sz="900" b="1" i="0" dirty="0" smtClean="0">
                <a:solidFill>
                  <a:schemeClr val="tx2"/>
                </a:solidFill>
                <a:latin typeface="Museo Slab 700" charset="0"/>
                <a:ea typeface="Museo Slab 700" charset="0"/>
                <a:cs typeface="Museo Slab 700" charset="0"/>
              </a:rPr>
              <a:t>Learn. Connect. Collaborate.</a:t>
            </a:r>
            <a:endParaRPr lang="en-US" sz="900" b="1" i="0" dirty="0">
              <a:solidFill>
                <a:schemeClr val="tx2"/>
              </a:solidFill>
              <a:latin typeface="Museo Slab 700" charset="0"/>
              <a:ea typeface="Museo Slab 700" charset="0"/>
              <a:cs typeface="Museo Slab 700" charset="0"/>
            </a:endParaRPr>
          </a:p>
        </p:txBody>
      </p:sp>
      <p:cxnSp>
        <p:nvCxnSpPr>
          <p:cNvPr id="17" name="Straight Connector 16"/>
          <p:cNvCxnSpPr/>
          <p:nvPr/>
        </p:nvCxnSpPr>
        <p:spPr>
          <a:xfrm>
            <a:off x="959826" y="4865077"/>
            <a:ext cx="626744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0" y="1087001"/>
            <a:ext cx="9144000" cy="514333"/>
          </a:xfrm>
        </p:spPr>
        <p:txBody>
          <a:bodyPr>
            <a:noAutofit/>
          </a:bodyPr>
          <a:lstStyle>
            <a:lvl1pPr algn="ctr">
              <a:defRPr sz="2400">
                <a:solidFill>
                  <a:schemeClr val="bg1"/>
                </a:solidFill>
                <a:effectLst>
                  <a:outerShdw blurRad="50800" dir="300000" algn="tl" rotWithShape="0">
                    <a:srgbClr val="000000">
                      <a:alpha val="20000"/>
                    </a:srgbClr>
                  </a:outerShdw>
                </a:effectLst>
              </a:defRPr>
            </a:lvl1pPr>
          </a:lstStyle>
          <a:p>
            <a:r>
              <a:rPr lang="en-US" dirty="0" smtClean="0"/>
              <a:t>Click to edit Title style</a:t>
            </a:r>
            <a:endParaRPr lang="en-US" dirty="0"/>
          </a:p>
        </p:txBody>
      </p:sp>
      <p:sp>
        <p:nvSpPr>
          <p:cNvPr id="11" name="Content Placeholder 10"/>
          <p:cNvSpPr>
            <a:spLocks noGrp="1"/>
          </p:cNvSpPr>
          <p:nvPr>
            <p:ph sz="quarter" idx="10"/>
          </p:nvPr>
        </p:nvSpPr>
        <p:spPr>
          <a:xfrm>
            <a:off x="971550" y="3021214"/>
            <a:ext cx="7054850" cy="1279525"/>
          </a:xfrm>
        </p:spPr>
        <p:txBody>
          <a:bodyPr/>
          <a:lstStyle/>
          <a:p>
            <a:pPr lvl="0"/>
            <a:r>
              <a:rPr lang="en-US" smtClean="0"/>
              <a:t>Click to edit Master text styles</a:t>
            </a:r>
          </a:p>
        </p:txBody>
      </p:sp>
    </p:spTree>
    <p:extLst>
      <p:ext uri="{BB962C8B-B14F-4D97-AF65-F5344CB8AC3E}">
        <p14:creationId xmlns:p14="http://schemas.microsoft.com/office/powerpoint/2010/main" val="394502284"/>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52381"/>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18" r:id="rId3"/>
    <p:sldLayoutId id="2147483924" r:id="rId4"/>
    <p:sldLayoutId id="2147483925" r:id="rId5"/>
    <p:sldLayoutId id="2147483929" r:id="rId6"/>
    <p:sldLayoutId id="2147483952" r:id="rId7"/>
    <p:sldLayoutId id="2147483953" r:id="rId8"/>
    <p:sldLayoutId id="2147483934" r:id="rId9"/>
    <p:sldLayoutId id="2147483935" r:id="rId10"/>
    <p:sldLayoutId id="2147483936" r:id="rId11"/>
    <p:sldLayoutId id="2147483956" r:id="rId12"/>
    <p:sldLayoutId id="2147483957" r:id="rId13"/>
    <p:sldLayoutId id="2147483909" r:id="rId14"/>
    <p:sldLayoutId id="2147483919" r:id="rId15"/>
    <p:sldLayoutId id="2147483960" r:id="rId16"/>
    <p:sldLayoutId id="2147483959" r:id="rId17"/>
    <p:sldLayoutId id="2147483679" r:id="rId18"/>
    <p:sldLayoutId id="2147483680" r:id="rId19"/>
    <p:sldLayoutId id="2147483703" r:id="rId20"/>
    <p:sldLayoutId id="2147483663" r:id="rId21"/>
    <p:sldLayoutId id="2147483668" r:id="rId22"/>
    <p:sldLayoutId id="2147483653" r:id="rId23"/>
    <p:sldLayoutId id="2147483970" r:id="rId24"/>
    <p:sldLayoutId id="2147483966" r:id="rId25"/>
    <p:sldLayoutId id="2147483967" r:id="rId26"/>
    <p:sldLayoutId id="2147483871" r:id="rId27"/>
    <p:sldLayoutId id="2147483944" r:id="rId28"/>
    <p:sldLayoutId id="2147483945" r:id="rId29"/>
    <p:sldLayoutId id="2147483973" r:id="rId30"/>
  </p:sldLayoutIdLst>
  <p:timing>
    <p:tnLst>
      <p:par>
        <p:cTn id="1" dur="indefinite" restart="never" nodeType="tmRoot"/>
      </p:par>
    </p:tnLst>
  </p:timing>
  <p:hf sldNum="0" hdr="0" ftr="0" dt="0"/>
  <p:txStyles>
    <p:title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p:titleStyle>
    <p:bodyStyle>
      <a:lvl1pPr marL="342900" indent="-342900" algn="l" defTabSz="457200" rtl="0" eaLnBrk="1" latinLnBrk="0" hangingPunct="1">
        <a:spcBef>
          <a:spcPct val="20000"/>
        </a:spcBef>
        <a:buFont typeface="Arial"/>
        <a:buChar char="•"/>
        <a:defRPr sz="1800" b="0" i="0" kern="1200">
          <a:solidFill>
            <a:schemeClr val="tx1">
              <a:lumMod val="50000"/>
            </a:schemeClr>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 Type="http://schemas.openxmlformats.org/officeDocument/2006/relationships/slideLayout" Target="../slideLayouts/slideLayout14.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toniblyx/alfresco-backup-and-recovery-tool" TargetMode="External"/><Relationship Id="rId3" Type="http://schemas.openxmlformats.org/officeDocument/2006/relationships/hyperlink" Target="http://www.contcentric.com/alfresco-backu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Zero to Hero: Backing Up Alfresco</a:t>
            </a:r>
          </a:p>
        </p:txBody>
      </p:sp>
      <p:sp>
        <p:nvSpPr>
          <p:cNvPr id="3" name="Title 1"/>
          <p:cNvSpPr txBox="1">
            <a:spLocks/>
          </p:cNvSpPr>
          <p:nvPr/>
        </p:nvSpPr>
        <p:spPr>
          <a:xfrm>
            <a:off x="4960188" y="4286250"/>
            <a:ext cx="3925020" cy="402708"/>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chemeClr val="bg1"/>
                </a:solidFill>
                <a:latin typeface="Helvetica Neue"/>
                <a:ea typeface="+mj-ea"/>
                <a:cs typeface="Helvetica Neue"/>
              </a:defRPr>
            </a:lvl1pPr>
          </a:lstStyle>
          <a:p>
            <a:r>
              <a:rPr lang="en-US" sz="1800" b="0" dirty="0" smtClean="0">
                <a:solidFill>
                  <a:schemeClr val="tx1"/>
                </a:solidFill>
              </a:rPr>
              <a:t>Toni de la Fuente</a:t>
            </a:r>
            <a:endParaRPr lang="en-US" sz="1800" b="0" dirty="0">
              <a:solidFill>
                <a:schemeClr val="tx1"/>
              </a:solidFill>
            </a:endParaRPr>
          </a:p>
        </p:txBody>
      </p:sp>
    </p:spTree>
    <p:extLst>
      <p:ext uri="{BB962C8B-B14F-4D97-AF65-F5344CB8AC3E}">
        <p14:creationId xmlns:p14="http://schemas.microsoft.com/office/powerpoint/2010/main" val="46722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Alfresco Backup </a:t>
            </a:r>
            <a:r>
              <a:rPr lang="en-US" dirty="0" smtClean="0"/>
              <a:t>Overview</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32" y="2468802"/>
            <a:ext cx="7006856" cy="1756974"/>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3221665" y="4159267"/>
            <a:ext cx="4646428" cy="675722"/>
          </a:xfrm>
          <a:prstGeom prst="rect">
            <a:avLst/>
          </a:prstGeom>
          <a:ln>
            <a:noFill/>
          </a:ln>
          <a:effectLst>
            <a:outerShdw blurRad="292100" dist="139700" dir="2700000" algn="tl" rotWithShape="0">
              <a:srgbClr val="333333">
                <a:alpha val="65000"/>
              </a:srgbClr>
            </a:outerShdw>
          </a:effectLst>
        </p:spPr>
      </p:pic>
      <p:pic>
        <p:nvPicPr>
          <p:cNvPr id="6" name="Picture 5" descr="Screen Shot 2013-11-04 at 9.59.5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5827" y="4058364"/>
            <a:ext cx="1476153" cy="877528"/>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457199" y="1001444"/>
            <a:ext cx="8367824" cy="2028835"/>
          </a:xfrm>
        </p:spPr>
        <p:txBody>
          <a:bodyPr numCol="2">
            <a:noAutofit/>
          </a:bodyPr>
          <a:lstStyle/>
          <a:p>
            <a:r>
              <a:rPr lang="en-US" sz="1100" dirty="0" smtClean="0"/>
              <a:t>ACS Components</a:t>
            </a:r>
            <a:r>
              <a:rPr lang="en-US" sz="1100" dirty="0" smtClean="0"/>
              <a:t>:</a:t>
            </a:r>
          </a:p>
          <a:p>
            <a:pPr lvl="1"/>
            <a:r>
              <a:rPr lang="en-US" sz="1050" dirty="0" smtClean="0"/>
              <a:t>Content Store ${</a:t>
            </a:r>
            <a:r>
              <a:rPr lang="en-US" sz="1050" dirty="0" err="1" smtClean="0"/>
              <a:t>dir.root</a:t>
            </a:r>
            <a:r>
              <a:rPr lang="en-US" sz="1050" dirty="0" smtClean="0"/>
              <a:t>}/</a:t>
            </a:r>
            <a:r>
              <a:rPr lang="en-US" sz="1050" dirty="0" err="1" smtClean="0"/>
              <a:t>contentstore</a:t>
            </a:r>
            <a:r>
              <a:rPr lang="en-US" sz="1050" dirty="0" smtClean="0"/>
              <a:t> (or S3)</a:t>
            </a:r>
            <a:endParaRPr lang="en-US" sz="1050" dirty="0" smtClean="0"/>
          </a:p>
          <a:p>
            <a:pPr lvl="1"/>
            <a:r>
              <a:rPr lang="en-US" sz="1050" dirty="0" err="1" smtClean="0"/>
              <a:t>Solr</a:t>
            </a:r>
            <a:r>
              <a:rPr lang="en-US" sz="1050" dirty="0" smtClean="0"/>
              <a:t> indexes and </a:t>
            </a:r>
            <a:r>
              <a:rPr lang="en-US" sz="1050" dirty="0" err="1" smtClean="0"/>
              <a:t>Solr</a:t>
            </a:r>
            <a:r>
              <a:rPr lang="en-US" sz="1050" dirty="0" smtClean="0"/>
              <a:t> caching content </a:t>
            </a:r>
            <a:r>
              <a:rPr lang="en-US" sz="1050" dirty="0" smtClean="0"/>
              <a:t>store</a:t>
            </a:r>
          </a:p>
          <a:p>
            <a:r>
              <a:rPr lang="en-US" sz="1100" dirty="0" smtClean="0"/>
              <a:t>APS Components</a:t>
            </a:r>
            <a:endParaRPr lang="en-US" sz="1100" dirty="0" smtClean="0"/>
          </a:p>
          <a:p>
            <a:pPr lvl="1"/>
            <a:r>
              <a:rPr lang="en-US" sz="1050" dirty="0" err="1" smtClean="0"/>
              <a:t>contentstorage.fs.rootFolder</a:t>
            </a:r>
            <a:r>
              <a:rPr lang="en-US" sz="1050" dirty="0" smtClean="0"/>
              <a:t> </a:t>
            </a:r>
            <a:r>
              <a:rPr lang="en-US" sz="1050" dirty="0"/>
              <a:t>(or S3</a:t>
            </a:r>
            <a:r>
              <a:rPr lang="en-US" sz="1050" dirty="0" smtClean="0"/>
              <a:t>)</a:t>
            </a:r>
          </a:p>
          <a:p>
            <a:pPr lvl="1"/>
            <a:r>
              <a:rPr lang="en-US" sz="1050" dirty="0" err="1" smtClean="0"/>
              <a:t>ElasticSearch</a:t>
            </a:r>
            <a:r>
              <a:rPr lang="en-US" sz="1050" dirty="0" smtClean="0"/>
              <a:t> data </a:t>
            </a:r>
            <a:r>
              <a:rPr lang="en-US" sz="1100" dirty="0" smtClean="0"/>
              <a:t>elastic-</a:t>
            </a:r>
            <a:r>
              <a:rPr lang="en-US" sz="1100" dirty="0" err="1" smtClean="0"/>
              <a:t>search.data.path</a:t>
            </a:r>
            <a:r>
              <a:rPr lang="en-US" sz="1100" dirty="0" smtClean="0"/>
              <a:t> </a:t>
            </a:r>
            <a:r>
              <a:rPr lang="en-US" sz="1100" dirty="0"/>
              <a:t>$</a:t>
            </a:r>
            <a:r>
              <a:rPr lang="en-US" sz="1100" dirty="0" err="1"/>
              <a:t>user_home</a:t>
            </a:r>
            <a:r>
              <a:rPr lang="en-US" sz="1100" dirty="0"/>
              <a:t>$/</a:t>
            </a:r>
            <a:r>
              <a:rPr lang="en-US" sz="1100" dirty="0" err="1"/>
              <a:t>activiti</a:t>
            </a:r>
            <a:r>
              <a:rPr lang="en-US" sz="1100" dirty="0"/>
              <a:t>-elastic-search-data</a:t>
            </a:r>
            <a:endParaRPr lang="en-US" sz="1100" dirty="0" smtClean="0"/>
          </a:p>
          <a:p>
            <a:endParaRPr lang="en-US" sz="1100" dirty="0" smtClean="0"/>
          </a:p>
          <a:p>
            <a:endParaRPr lang="en-US" sz="1100" dirty="0" smtClean="0"/>
          </a:p>
          <a:p>
            <a:endParaRPr lang="en-US" sz="1100" dirty="0"/>
          </a:p>
          <a:p>
            <a:endParaRPr lang="en-US" sz="1100" dirty="0" smtClean="0"/>
          </a:p>
          <a:p>
            <a:r>
              <a:rPr lang="en-US" sz="1100" dirty="0" smtClean="0"/>
              <a:t>ACS Scheduled </a:t>
            </a:r>
            <a:r>
              <a:rPr lang="en-US" sz="1100" dirty="0" smtClean="0"/>
              <a:t>jobs</a:t>
            </a:r>
            <a:r>
              <a:rPr lang="en-US" sz="1100" dirty="0" smtClean="0"/>
              <a:t>:</a:t>
            </a:r>
          </a:p>
          <a:p>
            <a:pPr lvl="1"/>
            <a:r>
              <a:rPr lang="en-US" sz="1000" dirty="0" err="1"/>
              <a:t>system.content.orphanCleanup.cronExpression</a:t>
            </a:r>
            <a:r>
              <a:rPr lang="en-US" sz="1000" dirty="0"/>
              <a:t>=0 0 4 * * ?</a:t>
            </a:r>
          </a:p>
          <a:p>
            <a:pPr lvl="1"/>
            <a:r>
              <a:rPr lang="en-US" sz="1000" dirty="0" err="1"/>
              <a:t>system.content.orphanProtectDays</a:t>
            </a:r>
            <a:r>
              <a:rPr lang="en-US" sz="1000" dirty="0"/>
              <a:t>=14</a:t>
            </a:r>
          </a:p>
          <a:p>
            <a:pPr lvl="1"/>
            <a:r>
              <a:rPr lang="en-US" sz="1000" dirty="0" err="1"/>
              <a:t>system.content.eagerOrphanCleanup</a:t>
            </a:r>
            <a:r>
              <a:rPr lang="en-US" sz="1000" dirty="0"/>
              <a:t>=false</a:t>
            </a:r>
          </a:p>
          <a:p>
            <a:pPr lvl="1"/>
            <a:r>
              <a:rPr lang="en-US" sz="1000" dirty="0" err="1"/>
              <a:t>solr.backup.alfresco.cronExpression</a:t>
            </a:r>
            <a:r>
              <a:rPr lang="en-US" sz="1000" dirty="0"/>
              <a:t>=0 0 2 * * ?</a:t>
            </a:r>
          </a:p>
          <a:p>
            <a:pPr lvl="1"/>
            <a:r>
              <a:rPr lang="en-US" sz="1000" dirty="0" err="1"/>
              <a:t>solr.backup.archive.cronExpression</a:t>
            </a:r>
            <a:r>
              <a:rPr lang="en-US" sz="1000" dirty="0"/>
              <a:t>=0 0 4 * * ?</a:t>
            </a:r>
            <a:endParaRPr lang="en-US" sz="700" dirty="0"/>
          </a:p>
        </p:txBody>
      </p:sp>
    </p:spTree>
    <p:extLst>
      <p:ext uri="{BB962C8B-B14F-4D97-AF65-F5344CB8AC3E}">
        <p14:creationId xmlns:p14="http://schemas.microsoft.com/office/powerpoint/2010/main" val="1836698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1807" y="1186494"/>
            <a:ext cx="1193515" cy="1021002"/>
            <a:chOff x="3807993" y="1720474"/>
            <a:chExt cx="1499105" cy="148395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188" y="1720474"/>
              <a:ext cx="936465" cy="1123757"/>
            </a:xfrm>
            <a:prstGeom prst="rect">
              <a:avLst/>
            </a:prstGeom>
          </p:spPr>
        </p:pic>
        <p:sp>
          <p:nvSpPr>
            <p:cNvPr id="6" name="Rectangle 5"/>
            <p:cNvSpPr/>
            <p:nvPr/>
          </p:nvSpPr>
          <p:spPr>
            <a:xfrm>
              <a:off x="3807993" y="2765724"/>
              <a:ext cx="1499105" cy="438704"/>
            </a:xfrm>
            <a:prstGeom prst="rect">
              <a:avLst/>
            </a:prstGeom>
          </p:spPr>
          <p:txBody>
            <a:bodyPr wrap="none">
              <a:spAutoFit/>
            </a:bodyPr>
            <a:lstStyle/>
            <a:p>
              <a:r>
                <a:rPr lang="en-US" sz="675" dirty="0"/>
                <a:t>Alfresco Server</a:t>
              </a:r>
            </a:p>
          </p:txBody>
        </p:sp>
      </p:grpSp>
      <p:sp>
        <p:nvSpPr>
          <p:cNvPr id="7" name="Rectangle 6"/>
          <p:cNvSpPr/>
          <p:nvPr/>
        </p:nvSpPr>
        <p:spPr>
          <a:xfrm>
            <a:off x="2625975" y="1288794"/>
            <a:ext cx="4141493" cy="3189328"/>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8" name="Rounded Rectangle 7"/>
          <p:cNvSpPr/>
          <p:nvPr/>
        </p:nvSpPr>
        <p:spPr>
          <a:xfrm>
            <a:off x="2786587" y="1518587"/>
            <a:ext cx="3820269" cy="45561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nginx HTTP 80 TCP </a:t>
            </a:r>
          </a:p>
        </p:txBody>
      </p:sp>
      <p:sp>
        <p:nvSpPr>
          <p:cNvPr id="9" name="Rounded Rectangle 8"/>
          <p:cNvSpPr/>
          <p:nvPr/>
        </p:nvSpPr>
        <p:spPr>
          <a:xfrm>
            <a:off x="2786587" y="2207497"/>
            <a:ext cx="3820269" cy="45561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HA Proxy 9000 TCP </a:t>
            </a:r>
          </a:p>
        </p:txBody>
      </p:sp>
      <p:sp>
        <p:nvSpPr>
          <p:cNvPr id="10" name="Rounded Rectangle 9"/>
          <p:cNvSpPr/>
          <p:nvPr/>
        </p:nvSpPr>
        <p:spPr>
          <a:xfrm>
            <a:off x="2786586" y="2982243"/>
            <a:ext cx="1235348" cy="903958"/>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Alfresco Share (Tomcat) 8081 TCP </a:t>
            </a:r>
          </a:p>
        </p:txBody>
      </p:sp>
      <p:sp>
        <p:nvSpPr>
          <p:cNvPr id="11" name="Rounded Rectangle 10"/>
          <p:cNvSpPr/>
          <p:nvPr/>
        </p:nvSpPr>
        <p:spPr>
          <a:xfrm>
            <a:off x="4096642" y="2982243"/>
            <a:ext cx="1232690" cy="903958"/>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Alfresco Repo (Tomcat) 8070 TCP </a:t>
            </a:r>
          </a:p>
        </p:txBody>
      </p:sp>
      <p:sp>
        <p:nvSpPr>
          <p:cNvPr id="12" name="Rounded Rectangle 11"/>
          <p:cNvSpPr/>
          <p:nvPr/>
        </p:nvSpPr>
        <p:spPr>
          <a:xfrm>
            <a:off x="5422717" y="2982243"/>
            <a:ext cx="1184139" cy="903958"/>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Alfresco Index </a:t>
            </a:r>
            <a:r>
              <a:rPr lang="en-US" sz="1350" dirty="0" err="1"/>
              <a:t>Solr</a:t>
            </a:r>
            <a:r>
              <a:rPr lang="en-US" sz="1350" dirty="0"/>
              <a:t> (Jetty) 8090 TCP </a:t>
            </a:r>
          </a:p>
        </p:txBody>
      </p:sp>
      <p:sp>
        <p:nvSpPr>
          <p:cNvPr id="13" name="Right Arrow 12"/>
          <p:cNvSpPr/>
          <p:nvPr/>
        </p:nvSpPr>
        <p:spPr>
          <a:xfrm rot="776646">
            <a:off x="1169844" y="1753410"/>
            <a:ext cx="1370210" cy="90710"/>
          </a:xfrm>
          <a:prstGeom prst="rightArrow">
            <a:avLst>
              <a:gd name="adj1" fmla="val 8869"/>
              <a:gd name="adj2" fmla="val 76646"/>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3409331" y="1974205"/>
            <a:ext cx="0" cy="2332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04260" y="2663114"/>
            <a:ext cx="0" cy="319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rved Down Arrow 16"/>
          <p:cNvSpPr/>
          <p:nvPr/>
        </p:nvSpPr>
        <p:spPr>
          <a:xfrm>
            <a:off x="3573683" y="2663114"/>
            <a:ext cx="896501" cy="326734"/>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8" name="Curved Down Arrow 17"/>
          <p:cNvSpPr/>
          <p:nvPr/>
        </p:nvSpPr>
        <p:spPr>
          <a:xfrm>
            <a:off x="4881082" y="2655509"/>
            <a:ext cx="896501" cy="326734"/>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9" name="Curved Down Arrow 18"/>
          <p:cNvSpPr/>
          <p:nvPr/>
        </p:nvSpPr>
        <p:spPr>
          <a:xfrm>
            <a:off x="6864849" y="3512216"/>
            <a:ext cx="983758" cy="326734"/>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cxnSp>
        <p:nvCxnSpPr>
          <p:cNvPr id="20" name="Straight Arrow Connector 19"/>
          <p:cNvCxnSpPr/>
          <p:nvPr/>
        </p:nvCxnSpPr>
        <p:spPr>
          <a:xfrm>
            <a:off x="6988619" y="4075183"/>
            <a:ext cx="0" cy="319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104601" y="4109888"/>
            <a:ext cx="1907125" cy="300082"/>
          </a:xfrm>
          <a:prstGeom prst="rect">
            <a:avLst/>
          </a:prstGeom>
        </p:spPr>
        <p:txBody>
          <a:bodyPr wrap="none">
            <a:spAutoFit/>
          </a:bodyPr>
          <a:lstStyle/>
          <a:p>
            <a:r>
              <a:rPr lang="en-US" sz="1350" dirty="0"/>
              <a:t>Browser Incoming traffic</a:t>
            </a:r>
          </a:p>
        </p:txBody>
      </p:sp>
      <p:sp>
        <p:nvSpPr>
          <p:cNvPr id="22" name="Rectangle 21"/>
          <p:cNvSpPr/>
          <p:nvPr/>
        </p:nvSpPr>
        <p:spPr>
          <a:xfrm>
            <a:off x="7769497" y="3439025"/>
            <a:ext cx="1454298" cy="507831"/>
          </a:xfrm>
          <a:prstGeom prst="rect">
            <a:avLst/>
          </a:prstGeom>
        </p:spPr>
        <p:txBody>
          <a:bodyPr wrap="square">
            <a:spAutoFit/>
          </a:bodyPr>
          <a:lstStyle/>
          <a:p>
            <a:r>
              <a:rPr lang="en-US" sz="1350" dirty="0"/>
              <a:t>Traffic through HA Proxy</a:t>
            </a:r>
          </a:p>
        </p:txBody>
      </p:sp>
      <p:sp>
        <p:nvSpPr>
          <p:cNvPr id="23" name="Title 1"/>
          <p:cNvSpPr txBox="1">
            <a:spLocks/>
          </p:cNvSpPr>
          <p:nvPr/>
        </p:nvSpPr>
        <p:spPr>
          <a:xfrm>
            <a:off x="340939" y="150047"/>
            <a:ext cx="839275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r>
              <a:rPr lang="en-US" dirty="0" smtClean="0"/>
              <a:t>ACS Single </a:t>
            </a:r>
            <a:r>
              <a:rPr lang="en-US" dirty="0" smtClean="0"/>
              <a:t>tier: All-in-one</a:t>
            </a:r>
            <a:endParaRPr lang="en-US" dirty="0"/>
          </a:p>
        </p:txBody>
      </p:sp>
      <p:sp>
        <p:nvSpPr>
          <p:cNvPr id="24" name="Rounded Rectangle 23"/>
          <p:cNvSpPr/>
          <p:nvPr/>
        </p:nvSpPr>
        <p:spPr>
          <a:xfrm>
            <a:off x="4096641" y="3954352"/>
            <a:ext cx="1231293" cy="45561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DB</a:t>
            </a:r>
            <a:endParaRPr lang="en-US" sz="1350" dirty="0">
              <a:solidFill>
                <a:schemeClr val="tx1"/>
              </a:solidFill>
            </a:endParaRPr>
          </a:p>
        </p:txBody>
      </p:sp>
      <p:sp>
        <p:nvSpPr>
          <p:cNvPr id="25" name="Rectangle 24"/>
          <p:cNvSpPr/>
          <p:nvPr/>
        </p:nvSpPr>
        <p:spPr>
          <a:xfrm>
            <a:off x="4150172" y="1031177"/>
            <a:ext cx="1125629" cy="276999"/>
          </a:xfrm>
          <a:prstGeom prst="rect">
            <a:avLst/>
          </a:prstGeom>
        </p:spPr>
        <p:txBody>
          <a:bodyPr wrap="none">
            <a:spAutoFit/>
          </a:bodyPr>
          <a:lstStyle/>
          <a:p>
            <a:r>
              <a:rPr lang="en-US" sz="1200" dirty="0"/>
              <a:t>Alfresco Server</a:t>
            </a:r>
          </a:p>
        </p:txBody>
      </p:sp>
      <p:sp>
        <p:nvSpPr>
          <p:cNvPr id="26" name="Rounded Rectangle 25"/>
          <p:cNvSpPr/>
          <p:nvPr/>
        </p:nvSpPr>
        <p:spPr>
          <a:xfrm>
            <a:off x="2786586" y="3954352"/>
            <a:ext cx="1212673" cy="45561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Content Store</a:t>
            </a:r>
            <a:endParaRPr lang="en-US" sz="1350" dirty="0">
              <a:solidFill>
                <a:schemeClr val="tx1"/>
              </a:solidFill>
            </a:endParaRPr>
          </a:p>
        </p:txBody>
      </p:sp>
      <p:sp>
        <p:nvSpPr>
          <p:cNvPr id="27" name="Rounded Rectangle 26"/>
          <p:cNvSpPr/>
          <p:nvPr/>
        </p:nvSpPr>
        <p:spPr>
          <a:xfrm>
            <a:off x="5449753" y="3954352"/>
            <a:ext cx="1195897" cy="45561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Index storage</a:t>
            </a:r>
            <a:endParaRPr lang="en-US" sz="1350" dirty="0">
              <a:solidFill>
                <a:schemeClr val="tx1"/>
              </a:solidFill>
            </a:endParaRPr>
          </a:p>
        </p:txBody>
      </p:sp>
      <p:sp>
        <p:nvSpPr>
          <p:cNvPr id="28" name="Curved Down Arrow 27"/>
          <p:cNvSpPr/>
          <p:nvPr/>
        </p:nvSpPr>
        <p:spPr>
          <a:xfrm flipH="1" flipV="1">
            <a:off x="4873714" y="3886200"/>
            <a:ext cx="930928" cy="257618"/>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070207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1786" y="1066057"/>
            <a:ext cx="4141493" cy="324803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8" name="Rounded Rectangle 7"/>
          <p:cNvSpPr/>
          <p:nvPr/>
        </p:nvSpPr>
        <p:spPr>
          <a:xfrm>
            <a:off x="522398" y="1295850"/>
            <a:ext cx="3820269" cy="45561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nginx HTTP 80 TCP </a:t>
            </a:r>
          </a:p>
        </p:txBody>
      </p:sp>
      <p:sp>
        <p:nvSpPr>
          <p:cNvPr id="9" name="Rounded Rectangle 8"/>
          <p:cNvSpPr/>
          <p:nvPr/>
        </p:nvSpPr>
        <p:spPr>
          <a:xfrm>
            <a:off x="522398" y="1984760"/>
            <a:ext cx="3820269" cy="45561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HA Proxy 9000 TCP </a:t>
            </a:r>
          </a:p>
        </p:txBody>
      </p:sp>
      <p:sp>
        <p:nvSpPr>
          <p:cNvPr id="10" name="Rounded Rectangle 9"/>
          <p:cNvSpPr/>
          <p:nvPr/>
        </p:nvSpPr>
        <p:spPr>
          <a:xfrm>
            <a:off x="522397" y="2759506"/>
            <a:ext cx="1235348" cy="903958"/>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Alfresco Share (Tomcat) 8081 TCP </a:t>
            </a:r>
          </a:p>
        </p:txBody>
      </p:sp>
      <p:sp>
        <p:nvSpPr>
          <p:cNvPr id="11" name="Rounded Rectangle 10"/>
          <p:cNvSpPr/>
          <p:nvPr/>
        </p:nvSpPr>
        <p:spPr>
          <a:xfrm>
            <a:off x="1832453" y="2759506"/>
            <a:ext cx="1232690" cy="903958"/>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Alfresco Repo (Tomcat) 8070 TCP </a:t>
            </a:r>
          </a:p>
        </p:txBody>
      </p:sp>
      <p:sp>
        <p:nvSpPr>
          <p:cNvPr id="12" name="Rounded Rectangle 11"/>
          <p:cNvSpPr/>
          <p:nvPr/>
        </p:nvSpPr>
        <p:spPr>
          <a:xfrm>
            <a:off x="3158528" y="2759506"/>
            <a:ext cx="1184139" cy="903958"/>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Alfresco Index </a:t>
            </a:r>
            <a:r>
              <a:rPr lang="en-US" sz="1350" dirty="0" err="1"/>
              <a:t>Solr</a:t>
            </a:r>
            <a:r>
              <a:rPr lang="en-US" sz="1350" dirty="0"/>
              <a:t> (Jetty) 8090 TCP </a:t>
            </a:r>
          </a:p>
        </p:txBody>
      </p:sp>
      <p:cxnSp>
        <p:nvCxnSpPr>
          <p:cNvPr id="15" name="Straight Arrow Connector 14"/>
          <p:cNvCxnSpPr/>
          <p:nvPr/>
        </p:nvCxnSpPr>
        <p:spPr>
          <a:xfrm>
            <a:off x="1145142" y="1751468"/>
            <a:ext cx="0" cy="2332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140071" y="2440377"/>
            <a:ext cx="0" cy="319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rved Down Arrow 16"/>
          <p:cNvSpPr/>
          <p:nvPr/>
        </p:nvSpPr>
        <p:spPr>
          <a:xfrm>
            <a:off x="1309494" y="2440377"/>
            <a:ext cx="896501" cy="326734"/>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8" name="Curved Down Arrow 17"/>
          <p:cNvSpPr/>
          <p:nvPr/>
        </p:nvSpPr>
        <p:spPr>
          <a:xfrm>
            <a:off x="2616893" y="2432772"/>
            <a:ext cx="896501" cy="326734"/>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3" name="Title 1"/>
          <p:cNvSpPr txBox="1">
            <a:spLocks/>
          </p:cNvSpPr>
          <p:nvPr/>
        </p:nvSpPr>
        <p:spPr>
          <a:xfrm>
            <a:off x="361786" y="150047"/>
            <a:ext cx="733384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r>
              <a:rPr lang="en-US" dirty="0"/>
              <a:t>ACS Two </a:t>
            </a:r>
            <a:r>
              <a:rPr lang="en-US" dirty="0" smtClean="0"/>
              <a:t>tiers: App + DB</a:t>
            </a:r>
            <a:endParaRPr lang="en-US" dirty="0"/>
          </a:p>
        </p:txBody>
      </p:sp>
      <p:sp>
        <p:nvSpPr>
          <p:cNvPr id="25" name="Rectangle 24"/>
          <p:cNvSpPr/>
          <p:nvPr/>
        </p:nvSpPr>
        <p:spPr>
          <a:xfrm>
            <a:off x="5450987" y="1039577"/>
            <a:ext cx="2947055" cy="2786389"/>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24" name="Rounded Rectangle 23"/>
          <p:cNvSpPr/>
          <p:nvPr/>
        </p:nvSpPr>
        <p:spPr>
          <a:xfrm>
            <a:off x="5819488" y="1679023"/>
            <a:ext cx="2226350" cy="1522707"/>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DB</a:t>
            </a:r>
            <a:endParaRPr lang="en-US" sz="1350" dirty="0">
              <a:solidFill>
                <a:schemeClr val="tx1"/>
              </a:solidFill>
            </a:endParaRPr>
          </a:p>
        </p:txBody>
      </p:sp>
      <p:cxnSp>
        <p:nvCxnSpPr>
          <p:cNvPr id="3" name="Elbow Connector 2"/>
          <p:cNvCxnSpPr>
            <a:stCxn id="11" idx="2"/>
            <a:endCxn id="24" idx="2"/>
          </p:cNvCxnSpPr>
          <p:nvPr/>
        </p:nvCxnSpPr>
        <p:spPr>
          <a:xfrm rot="5400000" flipH="1" flipV="1">
            <a:off x="4459863" y="1190664"/>
            <a:ext cx="461734" cy="4483865"/>
          </a:xfrm>
          <a:prstGeom prst="bentConnector3">
            <a:avLst>
              <a:gd name="adj1" fmla="val -180533"/>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859985" y="808689"/>
            <a:ext cx="1125629" cy="276999"/>
          </a:xfrm>
          <a:prstGeom prst="rect">
            <a:avLst/>
          </a:prstGeom>
        </p:spPr>
        <p:txBody>
          <a:bodyPr wrap="none">
            <a:spAutoFit/>
          </a:bodyPr>
          <a:lstStyle/>
          <a:p>
            <a:r>
              <a:rPr lang="en-US" sz="1200" dirty="0"/>
              <a:t>Alfresco Server</a:t>
            </a:r>
          </a:p>
        </p:txBody>
      </p:sp>
      <p:sp>
        <p:nvSpPr>
          <p:cNvPr id="29" name="Rectangle 28"/>
          <p:cNvSpPr/>
          <p:nvPr/>
        </p:nvSpPr>
        <p:spPr>
          <a:xfrm>
            <a:off x="6534156" y="798775"/>
            <a:ext cx="797013" cy="276999"/>
          </a:xfrm>
          <a:prstGeom prst="rect">
            <a:avLst/>
          </a:prstGeom>
        </p:spPr>
        <p:txBody>
          <a:bodyPr wrap="none">
            <a:spAutoFit/>
          </a:bodyPr>
          <a:lstStyle/>
          <a:p>
            <a:r>
              <a:rPr lang="en-US" sz="1200" smtClean="0"/>
              <a:t>DB Server</a:t>
            </a:r>
            <a:endParaRPr lang="en-US" sz="1200" dirty="0"/>
          </a:p>
        </p:txBody>
      </p:sp>
      <p:sp>
        <p:nvSpPr>
          <p:cNvPr id="30" name="Rounded Rectangle 29"/>
          <p:cNvSpPr/>
          <p:nvPr/>
        </p:nvSpPr>
        <p:spPr>
          <a:xfrm>
            <a:off x="545072" y="3754783"/>
            <a:ext cx="1212673" cy="45561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Content Store</a:t>
            </a:r>
            <a:endParaRPr lang="en-US" sz="1350" dirty="0">
              <a:solidFill>
                <a:schemeClr val="tx1"/>
              </a:solidFill>
            </a:endParaRPr>
          </a:p>
        </p:txBody>
      </p:sp>
      <p:sp>
        <p:nvSpPr>
          <p:cNvPr id="31" name="Rounded Rectangle 30"/>
          <p:cNvSpPr/>
          <p:nvPr/>
        </p:nvSpPr>
        <p:spPr>
          <a:xfrm>
            <a:off x="3208240" y="3754783"/>
            <a:ext cx="1134428" cy="45561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Index storage</a:t>
            </a:r>
            <a:endParaRPr lang="en-US" sz="1350" dirty="0">
              <a:solidFill>
                <a:schemeClr val="tx1"/>
              </a:solidFill>
            </a:endParaRPr>
          </a:p>
        </p:txBody>
      </p:sp>
      <p:sp>
        <p:nvSpPr>
          <p:cNvPr id="34" name="Curved Down Arrow 33"/>
          <p:cNvSpPr/>
          <p:nvPr/>
        </p:nvSpPr>
        <p:spPr>
          <a:xfrm flipH="1" flipV="1">
            <a:off x="2599679" y="3663464"/>
            <a:ext cx="930928" cy="250156"/>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430635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1786" y="1066057"/>
            <a:ext cx="4141493" cy="324803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8" name="Rounded Rectangle 7"/>
          <p:cNvSpPr/>
          <p:nvPr/>
        </p:nvSpPr>
        <p:spPr>
          <a:xfrm>
            <a:off x="522398" y="1295850"/>
            <a:ext cx="3820269" cy="45561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nginx HTTP 80 TCP </a:t>
            </a:r>
          </a:p>
        </p:txBody>
      </p:sp>
      <p:sp>
        <p:nvSpPr>
          <p:cNvPr id="9" name="Rounded Rectangle 8"/>
          <p:cNvSpPr/>
          <p:nvPr/>
        </p:nvSpPr>
        <p:spPr>
          <a:xfrm>
            <a:off x="522398" y="1984760"/>
            <a:ext cx="3820269" cy="45561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HA Proxy 9000 TCP </a:t>
            </a:r>
          </a:p>
        </p:txBody>
      </p:sp>
      <p:sp>
        <p:nvSpPr>
          <p:cNvPr id="10" name="Rounded Rectangle 9"/>
          <p:cNvSpPr/>
          <p:nvPr/>
        </p:nvSpPr>
        <p:spPr>
          <a:xfrm>
            <a:off x="522397" y="2759506"/>
            <a:ext cx="1235348" cy="903958"/>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Alfresco Share (Tomcat) 8081 TCP </a:t>
            </a:r>
          </a:p>
        </p:txBody>
      </p:sp>
      <p:sp>
        <p:nvSpPr>
          <p:cNvPr id="11" name="Rounded Rectangle 10"/>
          <p:cNvSpPr/>
          <p:nvPr/>
        </p:nvSpPr>
        <p:spPr>
          <a:xfrm>
            <a:off x="1832453" y="2759506"/>
            <a:ext cx="1232690" cy="903958"/>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Alfresco Repo (Tomcat) 8070 TCP </a:t>
            </a:r>
          </a:p>
        </p:txBody>
      </p:sp>
      <p:sp>
        <p:nvSpPr>
          <p:cNvPr id="12" name="Rounded Rectangle 11"/>
          <p:cNvSpPr/>
          <p:nvPr/>
        </p:nvSpPr>
        <p:spPr>
          <a:xfrm>
            <a:off x="3158528" y="2759506"/>
            <a:ext cx="1184139" cy="903958"/>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Alfresco Index </a:t>
            </a:r>
            <a:r>
              <a:rPr lang="en-US" sz="1350" dirty="0" err="1"/>
              <a:t>Solr</a:t>
            </a:r>
            <a:r>
              <a:rPr lang="en-US" sz="1350" dirty="0"/>
              <a:t> (Jetty) 8090 TCP </a:t>
            </a:r>
          </a:p>
        </p:txBody>
      </p:sp>
      <p:cxnSp>
        <p:nvCxnSpPr>
          <p:cNvPr id="15" name="Straight Arrow Connector 14"/>
          <p:cNvCxnSpPr/>
          <p:nvPr/>
        </p:nvCxnSpPr>
        <p:spPr>
          <a:xfrm>
            <a:off x="1145142" y="1751468"/>
            <a:ext cx="0" cy="2332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140071" y="2440377"/>
            <a:ext cx="0" cy="319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rved Down Arrow 16"/>
          <p:cNvSpPr/>
          <p:nvPr/>
        </p:nvSpPr>
        <p:spPr>
          <a:xfrm>
            <a:off x="1309494" y="2440377"/>
            <a:ext cx="896501" cy="326734"/>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8" name="Curved Down Arrow 17"/>
          <p:cNvSpPr/>
          <p:nvPr/>
        </p:nvSpPr>
        <p:spPr>
          <a:xfrm>
            <a:off x="2616893" y="2432772"/>
            <a:ext cx="896501" cy="326734"/>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3" name="Title 1"/>
          <p:cNvSpPr txBox="1">
            <a:spLocks/>
          </p:cNvSpPr>
          <p:nvPr/>
        </p:nvSpPr>
        <p:spPr>
          <a:xfrm>
            <a:off x="361786" y="150047"/>
            <a:ext cx="733384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r>
              <a:rPr lang="en-US" dirty="0"/>
              <a:t>ACS Two </a:t>
            </a:r>
            <a:r>
              <a:rPr lang="en-US" dirty="0" smtClean="0"/>
              <a:t>tiers: App </a:t>
            </a:r>
            <a:r>
              <a:rPr lang="en-US" dirty="0" smtClean="0"/>
              <a:t>+ </a:t>
            </a:r>
            <a:r>
              <a:rPr lang="en-US" dirty="0" smtClean="0"/>
              <a:t>DB + External Storage</a:t>
            </a:r>
            <a:endParaRPr lang="en-US" dirty="0"/>
          </a:p>
        </p:txBody>
      </p:sp>
      <p:cxnSp>
        <p:nvCxnSpPr>
          <p:cNvPr id="3" name="Elbow Connector 2"/>
          <p:cNvCxnSpPr>
            <a:stCxn id="11" idx="2"/>
            <a:endCxn id="35" idx="1"/>
          </p:cNvCxnSpPr>
          <p:nvPr/>
        </p:nvCxnSpPr>
        <p:spPr>
          <a:xfrm rot="5400000" flipH="1" flipV="1">
            <a:off x="4273796" y="1419666"/>
            <a:ext cx="418799" cy="4068797"/>
          </a:xfrm>
          <a:prstGeom prst="bentConnector4">
            <a:avLst>
              <a:gd name="adj1" fmla="val -196759"/>
              <a:gd name="adj2" fmla="val 73253"/>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859985" y="808689"/>
            <a:ext cx="1125629" cy="276999"/>
          </a:xfrm>
          <a:prstGeom prst="rect">
            <a:avLst/>
          </a:prstGeom>
        </p:spPr>
        <p:txBody>
          <a:bodyPr wrap="none">
            <a:spAutoFit/>
          </a:bodyPr>
          <a:lstStyle/>
          <a:p>
            <a:r>
              <a:rPr lang="en-US" sz="1200" dirty="0"/>
              <a:t>Alfresco Server</a:t>
            </a:r>
          </a:p>
        </p:txBody>
      </p:sp>
      <p:sp>
        <p:nvSpPr>
          <p:cNvPr id="31" name="Rounded Rectangle 30"/>
          <p:cNvSpPr/>
          <p:nvPr/>
        </p:nvSpPr>
        <p:spPr>
          <a:xfrm>
            <a:off x="3208240" y="3754783"/>
            <a:ext cx="1134428" cy="45561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Index storage</a:t>
            </a:r>
            <a:endParaRPr lang="en-US" sz="1350" dirty="0">
              <a:solidFill>
                <a:schemeClr val="tx1"/>
              </a:solidFill>
            </a:endParaRPr>
          </a:p>
        </p:txBody>
      </p:sp>
      <p:sp>
        <p:nvSpPr>
          <p:cNvPr id="34" name="Curved Down Arrow 33"/>
          <p:cNvSpPr/>
          <p:nvPr/>
        </p:nvSpPr>
        <p:spPr>
          <a:xfrm flipH="1" flipV="1">
            <a:off x="2599679" y="3663464"/>
            <a:ext cx="930928" cy="250156"/>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grpSp>
        <p:nvGrpSpPr>
          <p:cNvPr id="21" name="Group 20"/>
          <p:cNvGrpSpPr/>
          <p:nvPr/>
        </p:nvGrpSpPr>
        <p:grpSpPr>
          <a:xfrm>
            <a:off x="6232811" y="1233537"/>
            <a:ext cx="1613697" cy="1184734"/>
            <a:chOff x="7297117" y="2046981"/>
            <a:chExt cx="1613697" cy="1184734"/>
          </a:xfrm>
        </p:grpSpPr>
        <p:sp>
          <p:nvSpPr>
            <p:cNvPr id="22" name="Rectangle 21"/>
            <p:cNvSpPr/>
            <p:nvPr/>
          </p:nvSpPr>
          <p:spPr>
            <a:xfrm>
              <a:off x="7297117" y="2046981"/>
              <a:ext cx="1613697" cy="1184734"/>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26" name="Rounded Rectangle 25"/>
            <p:cNvSpPr/>
            <p:nvPr/>
          </p:nvSpPr>
          <p:spPr>
            <a:xfrm>
              <a:off x="7590773" y="2227656"/>
              <a:ext cx="1041671" cy="74093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DB</a:t>
              </a:r>
              <a:endParaRPr lang="en-US" sz="1350" dirty="0">
                <a:solidFill>
                  <a:schemeClr val="tx1"/>
                </a:solidFill>
              </a:endParaRPr>
            </a:p>
          </p:txBody>
        </p:sp>
      </p:grpSp>
      <p:sp>
        <p:nvSpPr>
          <p:cNvPr id="27" name="Rectangle 26"/>
          <p:cNvSpPr/>
          <p:nvPr/>
        </p:nvSpPr>
        <p:spPr>
          <a:xfrm>
            <a:off x="6622980" y="1010554"/>
            <a:ext cx="797013" cy="276999"/>
          </a:xfrm>
          <a:prstGeom prst="rect">
            <a:avLst/>
          </a:prstGeom>
        </p:spPr>
        <p:txBody>
          <a:bodyPr wrap="none">
            <a:spAutoFit/>
          </a:bodyPr>
          <a:lstStyle/>
          <a:p>
            <a:r>
              <a:rPr lang="en-US" sz="1200" dirty="0" smtClean="0"/>
              <a:t>DB Server</a:t>
            </a:r>
            <a:endParaRPr lang="en-US" sz="1200" dirty="0"/>
          </a:p>
        </p:txBody>
      </p:sp>
      <p:grpSp>
        <p:nvGrpSpPr>
          <p:cNvPr id="32" name="Group 31"/>
          <p:cNvGrpSpPr/>
          <p:nvPr/>
        </p:nvGrpSpPr>
        <p:grpSpPr>
          <a:xfrm>
            <a:off x="6232811" y="2683873"/>
            <a:ext cx="1613697" cy="1196527"/>
            <a:chOff x="6564566" y="3891454"/>
            <a:chExt cx="1577352" cy="1196527"/>
          </a:xfrm>
        </p:grpSpPr>
        <p:sp>
          <p:nvSpPr>
            <p:cNvPr id="33" name="Rectangle 32"/>
            <p:cNvSpPr/>
            <p:nvPr/>
          </p:nvSpPr>
          <p:spPr>
            <a:xfrm>
              <a:off x="6564566" y="3891454"/>
              <a:ext cx="1577352" cy="119652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35" name="Rounded Rectangle 34"/>
            <p:cNvSpPr/>
            <p:nvPr/>
          </p:nvSpPr>
          <p:spPr>
            <a:xfrm>
              <a:off x="6842936" y="4079631"/>
              <a:ext cx="1001921" cy="74523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smtClean="0">
                  <a:solidFill>
                    <a:schemeClr val="tx1"/>
                  </a:solidFill>
                </a:rPr>
                <a:t>Content Store</a:t>
              </a:r>
              <a:endParaRPr lang="en-US" sz="1350" dirty="0">
                <a:solidFill>
                  <a:schemeClr val="tx1"/>
                </a:solidFill>
              </a:endParaRPr>
            </a:p>
          </p:txBody>
        </p:sp>
      </p:grpSp>
      <p:sp>
        <p:nvSpPr>
          <p:cNvPr id="36" name="Rectangle 35"/>
          <p:cNvSpPr/>
          <p:nvPr/>
        </p:nvSpPr>
        <p:spPr>
          <a:xfrm>
            <a:off x="6475150" y="2432353"/>
            <a:ext cx="1092671" cy="276999"/>
          </a:xfrm>
          <a:prstGeom prst="rect">
            <a:avLst/>
          </a:prstGeom>
        </p:spPr>
        <p:txBody>
          <a:bodyPr wrap="none">
            <a:spAutoFit/>
          </a:bodyPr>
          <a:lstStyle/>
          <a:p>
            <a:r>
              <a:rPr lang="en-US" sz="1200" dirty="0" smtClean="0"/>
              <a:t>Storage Server</a:t>
            </a:r>
            <a:endParaRPr lang="en-US" sz="1200" dirty="0"/>
          </a:p>
        </p:txBody>
      </p:sp>
      <p:cxnSp>
        <p:nvCxnSpPr>
          <p:cNvPr id="37" name="Elbow Connector 36"/>
          <p:cNvCxnSpPr>
            <a:stCxn id="11" idx="2"/>
            <a:endCxn id="26" idx="1"/>
          </p:cNvCxnSpPr>
          <p:nvPr/>
        </p:nvCxnSpPr>
        <p:spPr>
          <a:xfrm rot="5400000" flipH="1" flipV="1">
            <a:off x="3548240" y="685238"/>
            <a:ext cx="1878783" cy="4077669"/>
          </a:xfrm>
          <a:prstGeom prst="bentConnector4">
            <a:avLst>
              <a:gd name="adj1" fmla="val -43859"/>
              <a:gd name="adj2" fmla="val 72942"/>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79978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2629" y="1708661"/>
            <a:ext cx="2742361" cy="2439123"/>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8" name="Rounded Rectangle 7"/>
          <p:cNvSpPr/>
          <p:nvPr/>
        </p:nvSpPr>
        <p:spPr>
          <a:xfrm>
            <a:off x="278683" y="1749492"/>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nginx HTTP 80 TCP </a:t>
            </a:r>
          </a:p>
        </p:txBody>
      </p:sp>
      <p:sp>
        <p:nvSpPr>
          <p:cNvPr id="9" name="Rounded Rectangle 8"/>
          <p:cNvSpPr/>
          <p:nvPr/>
        </p:nvSpPr>
        <p:spPr>
          <a:xfrm>
            <a:off x="278683" y="2306815"/>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HA Proxy 9000 TCP </a:t>
            </a:r>
          </a:p>
        </p:txBody>
      </p:sp>
      <p:sp>
        <p:nvSpPr>
          <p:cNvPr id="10" name="Rounded Rectangle 9"/>
          <p:cNvSpPr/>
          <p:nvPr/>
        </p:nvSpPr>
        <p:spPr>
          <a:xfrm>
            <a:off x="257714" y="2970099"/>
            <a:ext cx="81800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Share (Tomcat) 8081 TCP </a:t>
            </a:r>
          </a:p>
        </p:txBody>
      </p:sp>
      <p:sp>
        <p:nvSpPr>
          <p:cNvPr id="11" name="Rounded Rectangle 10"/>
          <p:cNvSpPr/>
          <p:nvPr/>
        </p:nvSpPr>
        <p:spPr>
          <a:xfrm>
            <a:off x="1139403" y="2969008"/>
            <a:ext cx="81624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Repo (Tomcat) 8070 TCP </a:t>
            </a:r>
          </a:p>
        </p:txBody>
      </p:sp>
      <p:sp>
        <p:nvSpPr>
          <p:cNvPr id="12" name="Rounded Rectangle 11"/>
          <p:cNvSpPr/>
          <p:nvPr/>
        </p:nvSpPr>
        <p:spPr>
          <a:xfrm>
            <a:off x="2024242" y="2983526"/>
            <a:ext cx="784098"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Index </a:t>
            </a:r>
            <a:r>
              <a:rPr lang="en-US" sz="1000" dirty="0" err="1"/>
              <a:t>Solr</a:t>
            </a:r>
            <a:r>
              <a:rPr lang="en-US" sz="1000" dirty="0"/>
              <a:t> (Jetty) 8090 TCP </a:t>
            </a:r>
          </a:p>
        </p:txBody>
      </p:sp>
      <p:cxnSp>
        <p:nvCxnSpPr>
          <p:cNvPr id="15" name="Straight Arrow Connector 14"/>
          <p:cNvCxnSpPr/>
          <p:nvPr/>
        </p:nvCxnSpPr>
        <p:spPr>
          <a:xfrm>
            <a:off x="715882" y="2126140"/>
            <a:ext cx="0" cy="18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5882" y="2721856"/>
            <a:ext cx="0" cy="247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rved Down Arrow 16"/>
          <p:cNvSpPr/>
          <p:nvPr/>
        </p:nvSpPr>
        <p:spPr>
          <a:xfrm>
            <a:off x="877234" y="2687274"/>
            <a:ext cx="593634" cy="253043"/>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8" name="Curved Down Arrow 17"/>
          <p:cNvSpPr/>
          <p:nvPr/>
        </p:nvSpPr>
        <p:spPr>
          <a:xfrm>
            <a:off x="1727425" y="2688648"/>
            <a:ext cx="593634" cy="253043"/>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3" name="Title 1"/>
          <p:cNvSpPr txBox="1">
            <a:spLocks/>
          </p:cNvSpPr>
          <p:nvPr/>
        </p:nvSpPr>
        <p:spPr>
          <a:xfrm>
            <a:off x="291308" y="150047"/>
            <a:ext cx="8341136"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r>
              <a:rPr lang="en-US" dirty="0"/>
              <a:t>ACS Two </a:t>
            </a:r>
            <a:r>
              <a:rPr lang="en-US" dirty="0" smtClean="0"/>
              <a:t>tiers: Cluster App + DB + Shared Storage</a:t>
            </a:r>
            <a:endParaRPr lang="en-US" dirty="0"/>
          </a:p>
        </p:txBody>
      </p:sp>
      <p:grpSp>
        <p:nvGrpSpPr>
          <p:cNvPr id="63" name="Group 62"/>
          <p:cNvGrpSpPr/>
          <p:nvPr/>
        </p:nvGrpSpPr>
        <p:grpSpPr>
          <a:xfrm>
            <a:off x="7055092" y="1516980"/>
            <a:ext cx="1613697" cy="1184734"/>
            <a:chOff x="7297117" y="2046981"/>
            <a:chExt cx="1613697" cy="1184734"/>
          </a:xfrm>
        </p:grpSpPr>
        <p:sp>
          <p:nvSpPr>
            <p:cNvPr id="25" name="Rectangle 24"/>
            <p:cNvSpPr/>
            <p:nvPr/>
          </p:nvSpPr>
          <p:spPr>
            <a:xfrm>
              <a:off x="7297117" y="2046981"/>
              <a:ext cx="1613697" cy="1184734"/>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24" name="Rounded Rectangle 23"/>
            <p:cNvSpPr/>
            <p:nvPr/>
          </p:nvSpPr>
          <p:spPr>
            <a:xfrm>
              <a:off x="7590773" y="2227656"/>
              <a:ext cx="1041671" cy="74093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DB</a:t>
              </a:r>
              <a:endParaRPr lang="en-US" sz="1350" dirty="0">
                <a:solidFill>
                  <a:schemeClr val="tx1"/>
                </a:solidFill>
              </a:endParaRPr>
            </a:p>
          </p:txBody>
        </p:sp>
      </p:grpSp>
      <p:cxnSp>
        <p:nvCxnSpPr>
          <p:cNvPr id="3" name="Elbow Connector 2"/>
          <p:cNvCxnSpPr>
            <a:stCxn id="11" idx="2"/>
            <a:endCxn id="24" idx="1"/>
          </p:cNvCxnSpPr>
          <p:nvPr/>
        </p:nvCxnSpPr>
        <p:spPr>
          <a:xfrm rot="5400000" flipH="1" flipV="1">
            <a:off x="3647655" y="-32005"/>
            <a:ext cx="1600964" cy="5801221"/>
          </a:xfrm>
          <a:prstGeom prst="bentConnector4">
            <a:avLst>
              <a:gd name="adj1" fmla="val -37751"/>
              <a:gd name="adj2" fmla="val 80292"/>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962261" y="1455780"/>
            <a:ext cx="1453593" cy="276999"/>
          </a:xfrm>
          <a:prstGeom prst="rect">
            <a:avLst/>
          </a:prstGeom>
        </p:spPr>
        <p:txBody>
          <a:bodyPr wrap="square">
            <a:spAutoFit/>
          </a:bodyPr>
          <a:lstStyle/>
          <a:p>
            <a:r>
              <a:rPr lang="en-US" sz="1200"/>
              <a:t>Alfresco </a:t>
            </a:r>
            <a:r>
              <a:rPr lang="en-US" sz="1200" smtClean="0"/>
              <a:t>Server 1</a:t>
            </a:r>
            <a:endParaRPr lang="en-US" sz="1200" dirty="0"/>
          </a:p>
        </p:txBody>
      </p:sp>
      <p:sp>
        <p:nvSpPr>
          <p:cNvPr id="29" name="Rectangle 28"/>
          <p:cNvSpPr/>
          <p:nvPr/>
        </p:nvSpPr>
        <p:spPr>
          <a:xfrm>
            <a:off x="7445261" y="1293997"/>
            <a:ext cx="797013" cy="276999"/>
          </a:xfrm>
          <a:prstGeom prst="rect">
            <a:avLst/>
          </a:prstGeom>
        </p:spPr>
        <p:txBody>
          <a:bodyPr wrap="none">
            <a:spAutoFit/>
          </a:bodyPr>
          <a:lstStyle/>
          <a:p>
            <a:r>
              <a:rPr lang="en-US" sz="1200" smtClean="0"/>
              <a:t>DB Server</a:t>
            </a:r>
            <a:endParaRPr lang="en-US" sz="1200" dirty="0"/>
          </a:p>
        </p:txBody>
      </p:sp>
      <p:sp>
        <p:nvSpPr>
          <p:cNvPr id="30" name="Rectangle 29"/>
          <p:cNvSpPr/>
          <p:nvPr/>
        </p:nvSpPr>
        <p:spPr>
          <a:xfrm>
            <a:off x="3195677" y="1697655"/>
            <a:ext cx="2742361" cy="2450129"/>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31" name="Rounded Rectangle 30"/>
          <p:cNvSpPr/>
          <p:nvPr/>
        </p:nvSpPr>
        <p:spPr>
          <a:xfrm>
            <a:off x="3301731" y="1738486"/>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nginx HTTP 80 TCP </a:t>
            </a:r>
          </a:p>
        </p:txBody>
      </p:sp>
      <p:sp>
        <p:nvSpPr>
          <p:cNvPr id="32" name="Rounded Rectangle 31"/>
          <p:cNvSpPr/>
          <p:nvPr/>
        </p:nvSpPr>
        <p:spPr>
          <a:xfrm>
            <a:off x="3301731" y="2295809"/>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HA Proxy 9000 TCP </a:t>
            </a:r>
          </a:p>
        </p:txBody>
      </p:sp>
      <p:sp>
        <p:nvSpPr>
          <p:cNvPr id="33" name="Rounded Rectangle 32"/>
          <p:cNvSpPr/>
          <p:nvPr/>
        </p:nvSpPr>
        <p:spPr>
          <a:xfrm>
            <a:off x="3280762" y="2959093"/>
            <a:ext cx="81800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Share (Tomcat) 8081 TCP </a:t>
            </a:r>
          </a:p>
        </p:txBody>
      </p:sp>
      <p:sp>
        <p:nvSpPr>
          <p:cNvPr id="34" name="Rounded Rectangle 33"/>
          <p:cNvSpPr/>
          <p:nvPr/>
        </p:nvSpPr>
        <p:spPr>
          <a:xfrm>
            <a:off x="4162451" y="2958002"/>
            <a:ext cx="81624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Repo (Tomcat) 8070 TCP </a:t>
            </a:r>
          </a:p>
        </p:txBody>
      </p:sp>
      <p:sp>
        <p:nvSpPr>
          <p:cNvPr id="35" name="Rounded Rectangle 34"/>
          <p:cNvSpPr/>
          <p:nvPr/>
        </p:nvSpPr>
        <p:spPr>
          <a:xfrm>
            <a:off x="5047290" y="2972520"/>
            <a:ext cx="784098"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Index </a:t>
            </a:r>
            <a:r>
              <a:rPr lang="en-US" sz="1000" dirty="0" err="1"/>
              <a:t>Solr</a:t>
            </a:r>
            <a:r>
              <a:rPr lang="en-US" sz="1000" dirty="0"/>
              <a:t> (Jetty) 8090 TCP </a:t>
            </a:r>
          </a:p>
        </p:txBody>
      </p:sp>
      <p:cxnSp>
        <p:nvCxnSpPr>
          <p:cNvPr id="36" name="Straight Arrow Connector 35"/>
          <p:cNvCxnSpPr/>
          <p:nvPr/>
        </p:nvCxnSpPr>
        <p:spPr>
          <a:xfrm>
            <a:off x="3738930" y="2115134"/>
            <a:ext cx="0" cy="18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738930" y="2710850"/>
            <a:ext cx="0" cy="247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Curved Down Arrow 37"/>
          <p:cNvSpPr/>
          <p:nvPr/>
        </p:nvSpPr>
        <p:spPr>
          <a:xfrm>
            <a:off x="3900282" y="2676268"/>
            <a:ext cx="593634" cy="253043"/>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9" name="Curved Down Arrow 38"/>
          <p:cNvSpPr/>
          <p:nvPr/>
        </p:nvSpPr>
        <p:spPr>
          <a:xfrm>
            <a:off x="4750473" y="2677642"/>
            <a:ext cx="593634" cy="253043"/>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47" name="Rectangle 46"/>
          <p:cNvSpPr/>
          <p:nvPr/>
        </p:nvSpPr>
        <p:spPr>
          <a:xfrm>
            <a:off x="3874681" y="1441337"/>
            <a:ext cx="1453593" cy="276999"/>
          </a:xfrm>
          <a:prstGeom prst="rect">
            <a:avLst/>
          </a:prstGeom>
        </p:spPr>
        <p:txBody>
          <a:bodyPr wrap="square">
            <a:spAutoFit/>
          </a:bodyPr>
          <a:lstStyle/>
          <a:p>
            <a:r>
              <a:rPr lang="en-US" sz="1200" dirty="0"/>
              <a:t>Alfresco </a:t>
            </a:r>
            <a:r>
              <a:rPr lang="en-US" sz="1200" dirty="0" smtClean="0"/>
              <a:t>Server 2</a:t>
            </a:r>
            <a:endParaRPr lang="en-US" sz="1200" dirty="0"/>
          </a:p>
        </p:txBody>
      </p:sp>
      <p:sp>
        <p:nvSpPr>
          <p:cNvPr id="52" name="Rounded Rectangle 51"/>
          <p:cNvSpPr/>
          <p:nvPr/>
        </p:nvSpPr>
        <p:spPr>
          <a:xfrm>
            <a:off x="5047290" y="3740804"/>
            <a:ext cx="784098" cy="335265"/>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Index storage</a:t>
            </a:r>
            <a:endParaRPr lang="en-US" sz="1100" dirty="0">
              <a:solidFill>
                <a:schemeClr val="tx1"/>
              </a:solidFill>
            </a:endParaRPr>
          </a:p>
        </p:txBody>
      </p:sp>
      <p:sp>
        <p:nvSpPr>
          <p:cNvPr id="53" name="Rounded Rectangle 52"/>
          <p:cNvSpPr/>
          <p:nvPr/>
        </p:nvSpPr>
        <p:spPr>
          <a:xfrm>
            <a:off x="2021668" y="3755321"/>
            <a:ext cx="784098" cy="335265"/>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Index storage</a:t>
            </a:r>
            <a:endParaRPr lang="en-US" sz="1100" dirty="0">
              <a:solidFill>
                <a:schemeClr val="tx1"/>
              </a:solidFill>
            </a:endParaRPr>
          </a:p>
        </p:txBody>
      </p:sp>
      <p:grpSp>
        <p:nvGrpSpPr>
          <p:cNvPr id="66" name="Group 65"/>
          <p:cNvGrpSpPr/>
          <p:nvPr/>
        </p:nvGrpSpPr>
        <p:grpSpPr>
          <a:xfrm>
            <a:off x="7055092" y="3020465"/>
            <a:ext cx="1613697" cy="1196527"/>
            <a:chOff x="6564566" y="3891454"/>
            <a:chExt cx="1577352" cy="1196527"/>
          </a:xfrm>
        </p:grpSpPr>
        <p:sp>
          <p:nvSpPr>
            <p:cNvPr id="58" name="Rectangle 57"/>
            <p:cNvSpPr/>
            <p:nvPr/>
          </p:nvSpPr>
          <p:spPr>
            <a:xfrm>
              <a:off x="6564566" y="3891454"/>
              <a:ext cx="1577352" cy="119652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59" name="Rounded Rectangle 58"/>
            <p:cNvSpPr/>
            <p:nvPr/>
          </p:nvSpPr>
          <p:spPr>
            <a:xfrm>
              <a:off x="6842936" y="4079631"/>
              <a:ext cx="1001921" cy="74523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smtClean="0">
                  <a:solidFill>
                    <a:schemeClr val="tx1"/>
                  </a:solidFill>
                </a:rPr>
                <a:t>Content Store</a:t>
              </a:r>
              <a:endParaRPr lang="en-US" sz="1350" dirty="0">
                <a:solidFill>
                  <a:schemeClr val="tx1"/>
                </a:solidFill>
              </a:endParaRPr>
            </a:p>
          </p:txBody>
        </p:sp>
      </p:grpSp>
      <p:sp>
        <p:nvSpPr>
          <p:cNvPr id="60" name="Rectangle 59"/>
          <p:cNvSpPr/>
          <p:nvPr/>
        </p:nvSpPr>
        <p:spPr>
          <a:xfrm>
            <a:off x="7297431" y="2779580"/>
            <a:ext cx="1092671" cy="276999"/>
          </a:xfrm>
          <a:prstGeom prst="rect">
            <a:avLst/>
          </a:prstGeom>
        </p:spPr>
        <p:txBody>
          <a:bodyPr wrap="none">
            <a:spAutoFit/>
          </a:bodyPr>
          <a:lstStyle/>
          <a:p>
            <a:r>
              <a:rPr lang="en-US" sz="1200" dirty="0" smtClean="0"/>
              <a:t>Storage Server</a:t>
            </a:r>
            <a:endParaRPr lang="en-US" sz="1200" dirty="0"/>
          </a:p>
        </p:txBody>
      </p:sp>
      <p:cxnSp>
        <p:nvCxnSpPr>
          <p:cNvPr id="40" name="Elbow Connector 39"/>
          <p:cNvCxnSpPr>
            <a:stCxn id="34" idx="2"/>
            <a:endCxn id="59" idx="1"/>
          </p:cNvCxnSpPr>
          <p:nvPr/>
        </p:nvCxnSpPr>
        <p:spPr>
          <a:xfrm rot="5400000" flipH="1" flipV="1">
            <a:off x="5916812" y="2235019"/>
            <a:ext cx="76825" cy="2769301"/>
          </a:xfrm>
          <a:prstGeom prst="bentConnector4">
            <a:avLst>
              <a:gd name="adj1" fmla="val -803003"/>
              <a:gd name="adj2" fmla="val 59229"/>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530286" y="3598034"/>
            <a:ext cx="396933" cy="646331"/>
          </a:xfrm>
          <a:prstGeom prst="rect">
            <a:avLst/>
          </a:prstGeom>
          <a:noFill/>
          <a:ln>
            <a:noFill/>
          </a:ln>
        </p:spPr>
        <p:txBody>
          <a:bodyPr wrap="square">
            <a:spAutoFit/>
          </a:bodyPr>
          <a:lstStyle/>
          <a:p>
            <a:r>
              <a:rPr lang="en-US" sz="3600" b="1" dirty="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18355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2629" y="2126140"/>
            <a:ext cx="2742361" cy="2021644"/>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9" name="Rounded Rectangle 8"/>
          <p:cNvSpPr/>
          <p:nvPr/>
        </p:nvSpPr>
        <p:spPr>
          <a:xfrm>
            <a:off x="278683" y="2306815"/>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HA Proxy 9000 TCP </a:t>
            </a:r>
          </a:p>
        </p:txBody>
      </p:sp>
      <p:sp>
        <p:nvSpPr>
          <p:cNvPr id="10" name="Rounded Rectangle 9"/>
          <p:cNvSpPr/>
          <p:nvPr/>
        </p:nvSpPr>
        <p:spPr>
          <a:xfrm>
            <a:off x="257714" y="2970099"/>
            <a:ext cx="81800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Share (Tomcat) 8081 TCP </a:t>
            </a:r>
          </a:p>
        </p:txBody>
      </p:sp>
      <p:sp>
        <p:nvSpPr>
          <p:cNvPr id="11" name="Rounded Rectangle 10"/>
          <p:cNvSpPr/>
          <p:nvPr/>
        </p:nvSpPr>
        <p:spPr>
          <a:xfrm>
            <a:off x="1139403" y="2969008"/>
            <a:ext cx="81624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Repo (Tomcat) 8070 TCP </a:t>
            </a:r>
          </a:p>
        </p:txBody>
      </p:sp>
      <p:sp>
        <p:nvSpPr>
          <p:cNvPr id="12" name="Rounded Rectangle 11"/>
          <p:cNvSpPr/>
          <p:nvPr/>
        </p:nvSpPr>
        <p:spPr>
          <a:xfrm>
            <a:off x="2024242" y="2983526"/>
            <a:ext cx="784098"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Index </a:t>
            </a:r>
            <a:r>
              <a:rPr lang="en-US" sz="1000" dirty="0" err="1"/>
              <a:t>Solr</a:t>
            </a:r>
            <a:r>
              <a:rPr lang="en-US" sz="1000" dirty="0"/>
              <a:t> (Jetty) 8090 TCP </a:t>
            </a:r>
          </a:p>
        </p:txBody>
      </p:sp>
      <p:cxnSp>
        <p:nvCxnSpPr>
          <p:cNvPr id="16" name="Straight Arrow Connector 15"/>
          <p:cNvCxnSpPr/>
          <p:nvPr/>
        </p:nvCxnSpPr>
        <p:spPr>
          <a:xfrm>
            <a:off x="715882" y="2721856"/>
            <a:ext cx="0" cy="247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rved Down Arrow 16"/>
          <p:cNvSpPr/>
          <p:nvPr/>
        </p:nvSpPr>
        <p:spPr>
          <a:xfrm>
            <a:off x="877234" y="2687274"/>
            <a:ext cx="593634" cy="253043"/>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8" name="Curved Down Arrow 17"/>
          <p:cNvSpPr/>
          <p:nvPr/>
        </p:nvSpPr>
        <p:spPr>
          <a:xfrm>
            <a:off x="1727425" y="2688648"/>
            <a:ext cx="593634" cy="253043"/>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3" name="Title 1"/>
          <p:cNvSpPr txBox="1">
            <a:spLocks/>
          </p:cNvSpPr>
          <p:nvPr/>
        </p:nvSpPr>
        <p:spPr>
          <a:xfrm>
            <a:off x="291307" y="150047"/>
            <a:ext cx="8682571"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r>
              <a:rPr lang="en-US" dirty="0"/>
              <a:t>ACS Multi </a:t>
            </a:r>
            <a:r>
              <a:rPr lang="en-US" dirty="0" smtClean="0"/>
              <a:t>tier: Frontend + Cluster App + DB + Shared Storage + Others</a:t>
            </a:r>
            <a:endParaRPr lang="en-US" dirty="0"/>
          </a:p>
        </p:txBody>
      </p:sp>
      <p:grpSp>
        <p:nvGrpSpPr>
          <p:cNvPr id="63" name="Group 62"/>
          <p:cNvGrpSpPr/>
          <p:nvPr/>
        </p:nvGrpSpPr>
        <p:grpSpPr>
          <a:xfrm>
            <a:off x="7055092" y="889651"/>
            <a:ext cx="1613697" cy="1184734"/>
            <a:chOff x="7297117" y="2046981"/>
            <a:chExt cx="1613697" cy="1184734"/>
          </a:xfrm>
        </p:grpSpPr>
        <p:sp>
          <p:nvSpPr>
            <p:cNvPr id="25" name="Rectangle 24"/>
            <p:cNvSpPr/>
            <p:nvPr/>
          </p:nvSpPr>
          <p:spPr>
            <a:xfrm>
              <a:off x="7297117" y="2046981"/>
              <a:ext cx="1613697" cy="1184734"/>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24" name="Rounded Rectangle 23"/>
            <p:cNvSpPr/>
            <p:nvPr/>
          </p:nvSpPr>
          <p:spPr>
            <a:xfrm>
              <a:off x="7590773" y="2227656"/>
              <a:ext cx="1041671" cy="74093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DB</a:t>
              </a:r>
              <a:endParaRPr lang="en-US" sz="1350" dirty="0">
                <a:solidFill>
                  <a:schemeClr val="tx1"/>
                </a:solidFill>
              </a:endParaRPr>
            </a:p>
          </p:txBody>
        </p:sp>
      </p:grpSp>
      <p:cxnSp>
        <p:nvCxnSpPr>
          <p:cNvPr id="3" name="Elbow Connector 2"/>
          <p:cNvCxnSpPr>
            <a:stCxn id="11" idx="2"/>
            <a:endCxn id="24" idx="1"/>
          </p:cNvCxnSpPr>
          <p:nvPr/>
        </p:nvCxnSpPr>
        <p:spPr>
          <a:xfrm rot="5400000" flipH="1" flipV="1">
            <a:off x="3333990" y="-345669"/>
            <a:ext cx="2228293" cy="5801221"/>
          </a:xfrm>
          <a:prstGeom prst="bentConnector4">
            <a:avLst>
              <a:gd name="adj1" fmla="val -33640"/>
              <a:gd name="adj2" fmla="val 7936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11275" y="1890872"/>
            <a:ext cx="1453593" cy="276999"/>
          </a:xfrm>
          <a:prstGeom prst="rect">
            <a:avLst/>
          </a:prstGeom>
        </p:spPr>
        <p:txBody>
          <a:bodyPr wrap="square">
            <a:spAutoFit/>
          </a:bodyPr>
          <a:lstStyle/>
          <a:p>
            <a:r>
              <a:rPr lang="en-US" sz="1200" dirty="0"/>
              <a:t>Alfresco </a:t>
            </a:r>
            <a:r>
              <a:rPr lang="en-US" sz="1200" dirty="0" smtClean="0"/>
              <a:t>Server 1</a:t>
            </a:r>
            <a:endParaRPr lang="en-US" sz="1200" dirty="0"/>
          </a:p>
        </p:txBody>
      </p:sp>
      <p:sp>
        <p:nvSpPr>
          <p:cNvPr id="29" name="Rectangle 28"/>
          <p:cNvSpPr/>
          <p:nvPr/>
        </p:nvSpPr>
        <p:spPr>
          <a:xfrm>
            <a:off x="7445261" y="666668"/>
            <a:ext cx="797013" cy="276999"/>
          </a:xfrm>
          <a:prstGeom prst="rect">
            <a:avLst/>
          </a:prstGeom>
        </p:spPr>
        <p:txBody>
          <a:bodyPr wrap="none">
            <a:spAutoFit/>
          </a:bodyPr>
          <a:lstStyle/>
          <a:p>
            <a:r>
              <a:rPr lang="en-US" sz="1200" dirty="0" smtClean="0"/>
              <a:t>DB Server</a:t>
            </a:r>
            <a:endParaRPr lang="en-US" sz="1200" dirty="0"/>
          </a:p>
        </p:txBody>
      </p:sp>
      <p:sp>
        <p:nvSpPr>
          <p:cNvPr id="30" name="Rectangle 29"/>
          <p:cNvSpPr/>
          <p:nvPr/>
        </p:nvSpPr>
        <p:spPr>
          <a:xfrm>
            <a:off x="3195677" y="2126140"/>
            <a:ext cx="2742361" cy="2021644"/>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32" name="Rounded Rectangle 31"/>
          <p:cNvSpPr/>
          <p:nvPr/>
        </p:nvSpPr>
        <p:spPr>
          <a:xfrm>
            <a:off x="3301731" y="2295809"/>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HA Proxy 9000 TCP </a:t>
            </a:r>
          </a:p>
        </p:txBody>
      </p:sp>
      <p:sp>
        <p:nvSpPr>
          <p:cNvPr id="33" name="Rounded Rectangle 32"/>
          <p:cNvSpPr/>
          <p:nvPr/>
        </p:nvSpPr>
        <p:spPr>
          <a:xfrm>
            <a:off x="3280762" y="2959093"/>
            <a:ext cx="81800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Share (Tomcat) 8081 TCP </a:t>
            </a:r>
          </a:p>
        </p:txBody>
      </p:sp>
      <p:sp>
        <p:nvSpPr>
          <p:cNvPr id="34" name="Rounded Rectangle 33"/>
          <p:cNvSpPr/>
          <p:nvPr/>
        </p:nvSpPr>
        <p:spPr>
          <a:xfrm>
            <a:off x="4162451" y="2958002"/>
            <a:ext cx="81624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Repo (Tomcat) 8070 TCP </a:t>
            </a:r>
          </a:p>
        </p:txBody>
      </p:sp>
      <p:sp>
        <p:nvSpPr>
          <p:cNvPr id="35" name="Rounded Rectangle 34"/>
          <p:cNvSpPr/>
          <p:nvPr/>
        </p:nvSpPr>
        <p:spPr>
          <a:xfrm>
            <a:off x="5047290" y="2972520"/>
            <a:ext cx="784098"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Index </a:t>
            </a:r>
            <a:r>
              <a:rPr lang="en-US" sz="1000" dirty="0" err="1"/>
              <a:t>Solr</a:t>
            </a:r>
            <a:r>
              <a:rPr lang="en-US" sz="1000" dirty="0"/>
              <a:t> (Jetty) 8090 TCP </a:t>
            </a:r>
          </a:p>
        </p:txBody>
      </p:sp>
      <p:cxnSp>
        <p:nvCxnSpPr>
          <p:cNvPr id="37" name="Straight Arrow Connector 36"/>
          <p:cNvCxnSpPr/>
          <p:nvPr/>
        </p:nvCxnSpPr>
        <p:spPr>
          <a:xfrm>
            <a:off x="3738930" y="2710850"/>
            <a:ext cx="0" cy="247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Curved Down Arrow 37"/>
          <p:cNvSpPr/>
          <p:nvPr/>
        </p:nvSpPr>
        <p:spPr>
          <a:xfrm>
            <a:off x="3900282" y="2676268"/>
            <a:ext cx="593634" cy="253043"/>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9" name="Curved Down Arrow 38"/>
          <p:cNvSpPr/>
          <p:nvPr/>
        </p:nvSpPr>
        <p:spPr>
          <a:xfrm>
            <a:off x="4750473" y="2677642"/>
            <a:ext cx="593634" cy="253043"/>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47" name="Rectangle 46"/>
          <p:cNvSpPr/>
          <p:nvPr/>
        </p:nvSpPr>
        <p:spPr>
          <a:xfrm>
            <a:off x="3146131" y="1888292"/>
            <a:ext cx="1453593" cy="276999"/>
          </a:xfrm>
          <a:prstGeom prst="rect">
            <a:avLst/>
          </a:prstGeom>
        </p:spPr>
        <p:txBody>
          <a:bodyPr wrap="square">
            <a:spAutoFit/>
          </a:bodyPr>
          <a:lstStyle/>
          <a:p>
            <a:r>
              <a:rPr lang="en-US" sz="1200" dirty="0"/>
              <a:t>Alfresco </a:t>
            </a:r>
            <a:r>
              <a:rPr lang="en-US" sz="1200" dirty="0" smtClean="0"/>
              <a:t>Server 2</a:t>
            </a:r>
            <a:endParaRPr lang="en-US" sz="1200" dirty="0"/>
          </a:p>
        </p:txBody>
      </p:sp>
      <p:sp>
        <p:nvSpPr>
          <p:cNvPr id="52" name="Rounded Rectangle 51"/>
          <p:cNvSpPr/>
          <p:nvPr/>
        </p:nvSpPr>
        <p:spPr>
          <a:xfrm>
            <a:off x="5047290" y="3740804"/>
            <a:ext cx="784098" cy="335265"/>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Index storage</a:t>
            </a:r>
            <a:endParaRPr lang="en-US" sz="1100" dirty="0">
              <a:solidFill>
                <a:schemeClr val="tx1"/>
              </a:solidFill>
            </a:endParaRPr>
          </a:p>
        </p:txBody>
      </p:sp>
      <p:sp>
        <p:nvSpPr>
          <p:cNvPr id="53" name="Rounded Rectangle 52"/>
          <p:cNvSpPr/>
          <p:nvPr/>
        </p:nvSpPr>
        <p:spPr>
          <a:xfrm>
            <a:off x="2021668" y="3755321"/>
            <a:ext cx="784098" cy="335265"/>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Index storage</a:t>
            </a:r>
            <a:endParaRPr lang="en-US" sz="1100" dirty="0">
              <a:solidFill>
                <a:schemeClr val="tx1"/>
              </a:solidFill>
            </a:endParaRPr>
          </a:p>
        </p:txBody>
      </p:sp>
      <p:grpSp>
        <p:nvGrpSpPr>
          <p:cNvPr id="66" name="Group 65"/>
          <p:cNvGrpSpPr/>
          <p:nvPr/>
        </p:nvGrpSpPr>
        <p:grpSpPr>
          <a:xfrm>
            <a:off x="7055092" y="2339987"/>
            <a:ext cx="1613697" cy="1196527"/>
            <a:chOff x="6564566" y="3891454"/>
            <a:chExt cx="1577352" cy="1196527"/>
          </a:xfrm>
        </p:grpSpPr>
        <p:sp>
          <p:nvSpPr>
            <p:cNvPr id="58" name="Rectangle 57"/>
            <p:cNvSpPr/>
            <p:nvPr/>
          </p:nvSpPr>
          <p:spPr>
            <a:xfrm>
              <a:off x="6564566" y="3891454"/>
              <a:ext cx="1577352" cy="119652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59" name="Rounded Rectangle 58"/>
            <p:cNvSpPr/>
            <p:nvPr/>
          </p:nvSpPr>
          <p:spPr>
            <a:xfrm>
              <a:off x="6842936" y="4079631"/>
              <a:ext cx="1001921" cy="74523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smtClean="0">
                  <a:solidFill>
                    <a:schemeClr val="tx1"/>
                  </a:solidFill>
                </a:rPr>
                <a:t>Content Store</a:t>
              </a:r>
              <a:endParaRPr lang="en-US" sz="1350" dirty="0">
                <a:solidFill>
                  <a:schemeClr val="tx1"/>
                </a:solidFill>
              </a:endParaRPr>
            </a:p>
          </p:txBody>
        </p:sp>
      </p:grpSp>
      <p:sp>
        <p:nvSpPr>
          <p:cNvPr id="60" name="Rectangle 59"/>
          <p:cNvSpPr/>
          <p:nvPr/>
        </p:nvSpPr>
        <p:spPr>
          <a:xfrm>
            <a:off x="7297431" y="2088467"/>
            <a:ext cx="1092671" cy="276999"/>
          </a:xfrm>
          <a:prstGeom prst="rect">
            <a:avLst/>
          </a:prstGeom>
        </p:spPr>
        <p:txBody>
          <a:bodyPr wrap="none">
            <a:spAutoFit/>
          </a:bodyPr>
          <a:lstStyle/>
          <a:p>
            <a:r>
              <a:rPr lang="en-US" sz="1200" dirty="0" smtClean="0"/>
              <a:t>Storage Server</a:t>
            </a:r>
            <a:endParaRPr lang="en-US" sz="1200" dirty="0"/>
          </a:p>
        </p:txBody>
      </p:sp>
      <p:cxnSp>
        <p:nvCxnSpPr>
          <p:cNvPr id="40" name="Elbow Connector 39"/>
          <p:cNvCxnSpPr>
            <a:stCxn id="34" idx="2"/>
            <a:endCxn id="59" idx="1"/>
          </p:cNvCxnSpPr>
          <p:nvPr/>
        </p:nvCxnSpPr>
        <p:spPr>
          <a:xfrm rot="5400000" flipH="1" flipV="1">
            <a:off x="5576573" y="1894780"/>
            <a:ext cx="757303" cy="2769301"/>
          </a:xfrm>
          <a:prstGeom prst="bentConnector4">
            <a:avLst>
              <a:gd name="adj1" fmla="val -100386"/>
              <a:gd name="adj2" fmla="val 57369"/>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172629" y="1303214"/>
            <a:ext cx="2676627" cy="565592"/>
            <a:chOff x="3261411" y="771343"/>
            <a:chExt cx="2676627" cy="565592"/>
          </a:xfrm>
        </p:grpSpPr>
        <p:sp>
          <p:nvSpPr>
            <p:cNvPr id="41" name="Rectangle 40"/>
            <p:cNvSpPr/>
            <p:nvPr/>
          </p:nvSpPr>
          <p:spPr>
            <a:xfrm>
              <a:off x="3261411" y="771343"/>
              <a:ext cx="2676627" cy="565592"/>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42" name="Rounded Rectangle 41"/>
            <p:cNvSpPr/>
            <p:nvPr/>
          </p:nvSpPr>
          <p:spPr>
            <a:xfrm>
              <a:off x="3324358" y="850765"/>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nginx HTTP 80 TCP </a:t>
              </a:r>
            </a:p>
          </p:txBody>
        </p:sp>
      </p:grpSp>
      <p:grpSp>
        <p:nvGrpSpPr>
          <p:cNvPr id="44" name="Group 43"/>
          <p:cNvGrpSpPr/>
          <p:nvPr/>
        </p:nvGrpSpPr>
        <p:grpSpPr>
          <a:xfrm>
            <a:off x="3195677" y="1328397"/>
            <a:ext cx="2676627" cy="565592"/>
            <a:chOff x="3261411" y="771343"/>
            <a:chExt cx="2676627" cy="565592"/>
          </a:xfrm>
        </p:grpSpPr>
        <p:sp>
          <p:nvSpPr>
            <p:cNvPr id="45" name="Rectangle 44"/>
            <p:cNvSpPr/>
            <p:nvPr/>
          </p:nvSpPr>
          <p:spPr>
            <a:xfrm>
              <a:off x="3261411" y="771343"/>
              <a:ext cx="2676627" cy="565592"/>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46" name="Rounded Rectangle 45"/>
            <p:cNvSpPr/>
            <p:nvPr/>
          </p:nvSpPr>
          <p:spPr>
            <a:xfrm>
              <a:off x="3324358" y="850765"/>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nginx HTTP 80 TCP </a:t>
              </a:r>
            </a:p>
          </p:txBody>
        </p:sp>
      </p:grpSp>
      <p:sp>
        <p:nvSpPr>
          <p:cNvPr id="48" name="Rectangle 47"/>
          <p:cNvSpPr/>
          <p:nvPr/>
        </p:nvSpPr>
        <p:spPr>
          <a:xfrm>
            <a:off x="150437" y="1065314"/>
            <a:ext cx="1453593" cy="276999"/>
          </a:xfrm>
          <a:prstGeom prst="rect">
            <a:avLst/>
          </a:prstGeom>
        </p:spPr>
        <p:txBody>
          <a:bodyPr wrap="square">
            <a:spAutoFit/>
          </a:bodyPr>
          <a:lstStyle/>
          <a:p>
            <a:r>
              <a:rPr lang="en-US" sz="1200" dirty="0" smtClean="0"/>
              <a:t>Frontend 1</a:t>
            </a:r>
            <a:endParaRPr lang="en-US" sz="1200" dirty="0"/>
          </a:p>
        </p:txBody>
      </p:sp>
      <p:sp>
        <p:nvSpPr>
          <p:cNvPr id="49" name="Rectangle 48"/>
          <p:cNvSpPr/>
          <p:nvPr/>
        </p:nvSpPr>
        <p:spPr>
          <a:xfrm>
            <a:off x="3186379" y="1100766"/>
            <a:ext cx="1453593" cy="276999"/>
          </a:xfrm>
          <a:prstGeom prst="rect">
            <a:avLst/>
          </a:prstGeom>
        </p:spPr>
        <p:txBody>
          <a:bodyPr wrap="square">
            <a:spAutoFit/>
          </a:bodyPr>
          <a:lstStyle/>
          <a:p>
            <a:r>
              <a:rPr lang="en-US" sz="1200" dirty="0" smtClean="0"/>
              <a:t>Frontend 2</a:t>
            </a:r>
            <a:endParaRPr lang="en-US" sz="1200" dirty="0"/>
          </a:p>
        </p:txBody>
      </p:sp>
      <p:grpSp>
        <p:nvGrpSpPr>
          <p:cNvPr id="50" name="Group 49"/>
          <p:cNvGrpSpPr/>
          <p:nvPr/>
        </p:nvGrpSpPr>
        <p:grpSpPr>
          <a:xfrm>
            <a:off x="7348747" y="3736683"/>
            <a:ext cx="1073191" cy="788136"/>
            <a:chOff x="7092898" y="4299845"/>
            <a:chExt cx="1049020" cy="788136"/>
          </a:xfrm>
        </p:grpSpPr>
        <p:sp>
          <p:nvSpPr>
            <p:cNvPr id="51" name="Rectangle 50"/>
            <p:cNvSpPr/>
            <p:nvPr/>
          </p:nvSpPr>
          <p:spPr>
            <a:xfrm>
              <a:off x="7092898" y="4299845"/>
              <a:ext cx="1049020" cy="788136"/>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54" name="Rounded Rectangle 53"/>
            <p:cNvSpPr/>
            <p:nvPr/>
          </p:nvSpPr>
          <p:spPr>
            <a:xfrm>
              <a:off x="7124079" y="4424998"/>
              <a:ext cx="993250" cy="525015"/>
            </a:xfrm>
            <a:prstGeom prst="roundRect">
              <a:avLst/>
            </a:prstGeom>
            <a:solidFill>
              <a:schemeClr val="accent5">
                <a:lumMod val="60000"/>
                <a:lumOff val="40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smtClean="0">
                  <a:solidFill>
                    <a:schemeClr val="tx1"/>
                  </a:solidFill>
                </a:rPr>
                <a:t>Transformation </a:t>
              </a:r>
              <a:r>
                <a:rPr lang="en-US" sz="900" smtClean="0">
                  <a:solidFill>
                    <a:schemeClr val="tx1"/>
                  </a:solidFill>
                </a:rPr>
                <a:t>server or others</a:t>
              </a:r>
              <a:endParaRPr lang="en-US" sz="900" dirty="0">
                <a:solidFill>
                  <a:schemeClr val="tx1"/>
                </a:solidFill>
              </a:endParaRPr>
            </a:p>
          </p:txBody>
        </p:sp>
      </p:grpSp>
    </p:spTree>
    <p:extLst>
      <p:ext uri="{BB962C8B-B14F-4D97-AF65-F5344CB8AC3E}">
        <p14:creationId xmlns:p14="http://schemas.microsoft.com/office/powerpoint/2010/main" val="223936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Elbow Connector 60"/>
          <p:cNvCxnSpPr/>
          <p:nvPr/>
        </p:nvCxnSpPr>
        <p:spPr>
          <a:xfrm rot="16200000" flipH="1">
            <a:off x="5999972" y="2996714"/>
            <a:ext cx="654448" cy="2106901"/>
          </a:xfrm>
          <a:prstGeom prst="bentConnector2">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72629" y="1966645"/>
            <a:ext cx="2742361" cy="1629181"/>
            <a:chOff x="172629" y="2126140"/>
            <a:chExt cx="2742361" cy="1629181"/>
          </a:xfrm>
        </p:grpSpPr>
        <p:sp>
          <p:nvSpPr>
            <p:cNvPr id="7" name="Rectangle 6"/>
            <p:cNvSpPr/>
            <p:nvPr/>
          </p:nvSpPr>
          <p:spPr>
            <a:xfrm>
              <a:off x="172629" y="2126140"/>
              <a:ext cx="2742361" cy="1629181"/>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9" name="Rounded Rectangle 8"/>
            <p:cNvSpPr/>
            <p:nvPr/>
          </p:nvSpPr>
          <p:spPr>
            <a:xfrm>
              <a:off x="278683" y="2306815"/>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HA Proxy 9000 TCP </a:t>
              </a:r>
            </a:p>
          </p:txBody>
        </p:sp>
        <p:sp>
          <p:nvSpPr>
            <p:cNvPr id="10" name="Rounded Rectangle 9"/>
            <p:cNvSpPr/>
            <p:nvPr/>
          </p:nvSpPr>
          <p:spPr>
            <a:xfrm>
              <a:off x="257714" y="2970099"/>
              <a:ext cx="81800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Share (Tomcat) 8081 TCP </a:t>
              </a:r>
            </a:p>
          </p:txBody>
        </p:sp>
        <p:sp>
          <p:nvSpPr>
            <p:cNvPr id="11" name="Rounded Rectangle 10"/>
            <p:cNvSpPr/>
            <p:nvPr/>
          </p:nvSpPr>
          <p:spPr>
            <a:xfrm>
              <a:off x="1755122" y="2916844"/>
              <a:ext cx="81624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Repo (Tomcat) 8070 TCP </a:t>
              </a:r>
            </a:p>
          </p:txBody>
        </p:sp>
        <p:cxnSp>
          <p:nvCxnSpPr>
            <p:cNvPr id="16" name="Straight Arrow Connector 15"/>
            <p:cNvCxnSpPr/>
            <p:nvPr/>
          </p:nvCxnSpPr>
          <p:spPr>
            <a:xfrm>
              <a:off x="715882" y="2721856"/>
              <a:ext cx="0" cy="247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rved Down Arrow 16"/>
            <p:cNvSpPr/>
            <p:nvPr/>
          </p:nvSpPr>
          <p:spPr>
            <a:xfrm>
              <a:off x="877234" y="2687275"/>
              <a:ext cx="1286012" cy="203740"/>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grpSp>
      <p:sp>
        <p:nvSpPr>
          <p:cNvPr id="23" name="Title 1"/>
          <p:cNvSpPr txBox="1">
            <a:spLocks/>
          </p:cNvSpPr>
          <p:nvPr/>
        </p:nvSpPr>
        <p:spPr>
          <a:xfrm>
            <a:off x="291307" y="150047"/>
            <a:ext cx="8682571"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r>
              <a:rPr lang="en-US" dirty="0"/>
              <a:t>ACS Multi </a:t>
            </a:r>
            <a:r>
              <a:rPr lang="en-US" dirty="0" smtClean="0"/>
              <a:t>tier: Frontend + Cluster App + Index + DB + Shared Storage + Others</a:t>
            </a:r>
            <a:endParaRPr lang="en-US" dirty="0"/>
          </a:p>
        </p:txBody>
      </p:sp>
      <p:grpSp>
        <p:nvGrpSpPr>
          <p:cNvPr id="63" name="Group 62"/>
          <p:cNvGrpSpPr/>
          <p:nvPr/>
        </p:nvGrpSpPr>
        <p:grpSpPr>
          <a:xfrm>
            <a:off x="7055092" y="889651"/>
            <a:ext cx="1613697" cy="1184734"/>
            <a:chOff x="7297117" y="2046981"/>
            <a:chExt cx="1613697" cy="1184734"/>
          </a:xfrm>
        </p:grpSpPr>
        <p:sp>
          <p:nvSpPr>
            <p:cNvPr id="25" name="Rectangle 24"/>
            <p:cNvSpPr/>
            <p:nvPr/>
          </p:nvSpPr>
          <p:spPr>
            <a:xfrm>
              <a:off x="7297117" y="2046981"/>
              <a:ext cx="1613697" cy="1184734"/>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24" name="Rounded Rectangle 23"/>
            <p:cNvSpPr/>
            <p:nvPr/>
          </p:nvSpPr>
          <p:spPr>
            <a:xfrm>
              <a:off x="7590773" y="2227656"/>
              <a:ext cx="1041671" cy="74093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DB</a:t>
              </a:r>
              <a:endParaRPr lang="en-US" sz="1350" dirty="0">
                <a:solidFill>
                  <a:schemeClr val="tx1"/>
                </a:solidFill>
              </a:endParaRPr>
            </a:p>
          </p:txBody>
        </p:sp>
      </p:grpSp>
      <p:cxnSp>
        <p:nvCxnSpPr>
          <p:cNvPr id="3" name="Elbow Connector 2"/>
          <p:cNvCxnSpPr>
            <a:stCxn id="11" idx="2"/>
            <a:endCxn id="24" idx="1"/>
          </p:cNvCxnSpPr>
          <p:nvPr/>
        </p:nvCxnSpPr>
        <p:spPr>
          <a:xfrm rot="5400000" flipH="1" flipV="1">
            <a:off x="3747680" y="-143639"/>
            <a:ext cx="2016634" cy="5185502"/>
          </a:xfrm>
          <a:prstGeom prst="bentConnector4">
            <a:avLst>
              <a:gd name="adj1" fmla="val -45080"/>
              <a:gd name="adj2" fmla="val 84487"/>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11275" y="1731377"/>
            <a:ext cx="1453593" cy="276999"/>
          </a:xfrm>
          <a:prstGeom prst="rect">
            <a:avLst/>
          </a:prstGeom>
        </p:spPr>
        <p:txBody>
          <a:bodyPr wrap="square">
            <a:spAutoFit/>
          </a:bodyPr>
          <a:lstStyle/>
          <a:p>
            <a:r>
              <a:rPr lang="en-US" sz="1200" dirty="0"/>
              <a:t>Alfresco </a:t>
            </a:r>
            <a:r>
              <a:rPr lang="en-US" sz="1200" dirty="0" smtClean="0"/>
              <a:t>Server 1</a:t>
            </a:r>
            <a:endParaRPr lang="en-US" sz="1200" dirty="0"/>
          </a:p>
        </p:txBody>
      </p:sp>
      <p:sp>
        <p:nvSpPr>
          <p:cNvPr id="29" name="Rectangle 28"/>
          <p:cNvSpPr/>
          <p:nvPr/>
        </p:nvSpPr>
        <p:spPr>
          <a:xfrm>
            <a:off x="7445261" y="666668"/>
            <a:ext cx="797013" cy="276999"/>
          </a:xfrm>
          <a:prstGeom prst="rect">
            <a:avLst/>
          </a:prstGeom>
        </p:spPr>
        <p:txBody>
          <a:bodyPr wrap="none">
            <a:spAutoFit/>
          </a:bodyPr>
          <a:lstStyle/>
          <a:p>
            <a:r>
              <a:rPr lang="en-US" sz="1200" dirty="0" smtClean="0"/>
              <a:t>DB Server</a:t>
            </a:r>
            <a:endParaRPr lang="en-US" sz="1200" dirty="0"/>
          </a:p>
        </p:txBody>
      </p:sp>
      <p:sp>
        <p:nvSpPr>
          <p:cNvPr id="30" name="Rectangle 29"/>
          <p:cNvSpPr/>
          <p:nvPr/>
        </p:nvSpPr>
        <p:spPr>
          <a:xfrm>
            <a:off x="3195677" y="1966644"/>
            <a:ext cx="2742361" cy="162660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32" name="Rounded Rectangle 31"/>
          <p:cNvSpPr/>
          <p:nvPr/>
        </p:nvSpPr>
        <p:spPr>
          <a:xfrm>
            <a:off x="3301731" y="2136314"/>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HA Proxy 9000 TCP </a:t>
            </a:r>
          </a:p>
        </p:txBody>
      </p:sp>
      <p:sp>
        <p:nvSpPr>
          <p:cNvPr id="33" name="Rounded Rectangle 32"/>
          <p:cNvSpPr/>
          <p:nvPr/>
        </p:nvSpPr>
        <p:spPr>
          <a:xfrm>
            <a:off x="3280762" y="2799598"/>
            <a:ext cx="81800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Share (Tomcat) 8081 TCP </a:t>
            </a:r>
          </a:p>
        </p:txBody>
      </p:sp>
      <p:sp>
        <p:nvSpPr>
          <p:cNvPr id="34" name="Rounded Rectangle 33"/>
          <p:cNvSpPr/>
          <p:nvPr/>
        </p:nvSpPr>
        <p:spPr>
          <a:xfrm>
            <a:off x="4865621" y="2769816"/>
            <a:ext cx="81624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Repo (Tomcat) 8070 TCP </a:t>
            </a:r>
          </a:p>
        </p:txBody>
      </p:sp>
      <p:cxnSp>
        <p:nvCxnSpPr>
          <p:cNvPr id="37" name="Straight Arrow Connector 36"/>
          <p:cNvCxnSpPr/>
          <p:nvPr/>
        </p:nvCxnSpPr>
        <p:spPr>
          <a:xfrm>
            <a:off x="3738930" y="2551355"/>
            <a:ext cx="0" cy="247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Curved Down Arrow 37"/>
          <p:cNvSpPr/>
          <p:nvPr/>
        </p:nvSpPr>
        <p:spPr>
          <a:xfrm>
            <a:off x="3900282" y="2516773"/>
            <a:ext cx="1373462" cy="260651"/>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47" name="Rectangle 46"/>
          <p:cNvSpPr/>
          <p:nvPr/>
        </p:nvSpPr>
        <p:spPr>
          <a:xfrm>
            <a:off x="3146131" y="1728797"/>
            <a:ext cx="1453593" cy="276999"/>
          </a:xfrm>
          <a:prstGeom prst="rect">
            <a:avLst/>
          </a:prstGeom>
        </p:spPr>
        <p:txBody>
          <a:bodyPr wrap="square">
            <a:spAutoFit/>
          </a:bodyPr>
          <a:lstStyle/>
          <a:p>
            <a:r>
              <a:rPr lang="en-US" sz="1200" dirty="0"/>
              <a:t>Alfresco </a:t>
            </a:r>
            <a:r>
              <a:rPr lang="en-US" sz="1200" dirty="0" smtClean="0"/>
              <a:t>Server 2</a:t>
            </a:r>
            <a:endParaRPr lang="en-US" sz="1200" dirty="0"/>
          </a:p>
        </p:txBody>
      </p:sp>
      <p:grpSp>
        <p:nvGrpSpPr>
          <p:cNvPr id="66" name="Group 65"/>
          <p:cNvGrpSpPr/>
          <p:nvPr/>
        </p:nvGrpSpPr>
        <p:grpSpPr>
          <a:xfrm>
            <a:off x="7055092" y="2339987"/>
            <a:ext cx="1613697" cy="1196527"/>
            <a:chOff x="6564566" y="3891454"/>
            <a:chExt cx="1577352" cy="1196527"/>
          </a:xfrm>
        </p:grpSpPr>
        <p:sp>
          <p:nvSpPr>
            <p:cNvPr id="58" name="Rectangle 57"/>
            <p:cNvSpPr/>
            <p:nvPr/>
          </p:nvSpPr>
          <p:spPr>
            <a:xfrm>
              <a:off x="6564566" y="3891454"/>
              <a:ext cx="1577352" cy="119652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59" name="Rounded Rectangle 58"/>
            <p:cNvSpPr/>
            <p:nvPr/>
          </p:nvSpPr>
          <p:spPr>
            <a:xfrm>
              <a:off x="6842936" y="4079631"/>
              <a:ext cx="1001921" cy="74523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smtClean="0">
                  <a:solidFill>
                    <a:schemeClr val="tx1"/>
                  </a:solidFill>
                </a:rPr>
                <a:t>Content Store</a:t>
              </a:r>
              <a:endParaRPr lang="en-US" sz="1350" dirty="0">
                <a:solidFill>
                  <a:schemeClr val="tx1"/>
                </a:solidFill>
              </a:endParaRPr>
            </a:p>
          </p:txBody>
        </p:sp>
      </p:grpSp>
      <p:sp>
        <p:nvSpPr>
          <p:cNvPr id="60" name="Rectangle 59"/>
          <p:cNvSpPr/>
          <p:nvPr/>
        </p:nvSpPr>
        <p:spPr>
          <a:xfrm>
            <a:off x="7297431" y="2088467"/>
            <a:ext cx="1092671" cy="276999"/>
          </a:xfrm>
          <a:prstGeom prst="rect">
            <a:avLst/>
          </a:prstGeom>
        </p:spPr>
        <p:txBody>
          <a:bodyPr wrap="none">
            <a:spAutoFit/>
          </a:bodyPr>
          <a:lstStyle/>
          <a:p>
            <a:r>
              <a:rPr lang="en-US" sz="1200" dirty="0" smtClean="0"/>
              <a:t>Storage Server</a:t>
            </a:r>
            <a:endParaRPr lang="en-US" sz="1200" dirty="0"/>
          </a:p>
        </p:txBody>
      </p:sp>
      <p:cxnSp>
        <p:nvCxnSpPr>
          <p:cNvPr id="40" name="Elbow Connector 39"/>
          <p:cNvCxnSpPr>
            <a:stCxn id="34" idx="2"/>
            <a:endCxn id="59" idx="1"/>
          </p:cNvCxnSpPr>
          <p:nvPr/>
        </p:nvCxnSpPr>
        <p:spPr>
          <a:xfrm rot="5400000" flipH="1" flipV="1">
            <a:off x="6022251" y="2152272"/>
            <a:ext cx="569117" cy="2066131"/>
          </a:xfrm>
          <a:prstGeom prst="bentConnector4">
            <a:avLst>
              <a:gd name="adj1" fmla="val -157867"/>
              <a:gd name="adj2" fmla="val 6142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172629" y="1143719"/>
            <a:ext cx="2676627" cy="565592"/>
            <a:chOff x="3261411" y="771343"/>
            <a:chExt cx="2676627" cy="565592"/>
          </a:xfrm>
        </p:grpSpPr>
        <p:sp>
          <p:nvSpPr>
            <p:cNvPr id="41" name="Rectangle 40"/>
            <p:cNvSpPr/>
            <p:nvPr/>
          </p:nvSpPr>
          <p:spPr>
            <a:xfrm>
              <a:off x="3261411" y="771343"/>
              <a:ext cx="2676627" cy="565592"/>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42" name="Rounded Rectangle 41"/>
            <p:cNvSpPr/>
            <p:nvPr/>
          </p:nvSpPr>
          <p:spPr>
            <a:xfrm>
              <a:off x="3324358" y="850765"/>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nginx HTTP 80 TCP </a:t>
              </a:r>
            </a:p>
          </p:txBody>
        </p:sp>
      </p:grpSp>
      <p:grpSp>
        <p:nvGrpSpPr>
          <p:cNvPr id="44" name="Group 43"/>
          <p:cNvGrpSpPr/>
          <p:nvPr/>
        </p:nvGrpSpPr>
        <p:grpSpPr>
          <a:xfrm>
            <a:off x="3195677" y="1168902"/>
            <a:ext cx="2676627" cy="565592"/>
            <a:chOff x="3261411" y="771343"/>
            <a:chExt cx="2676627" cy="565592"/>
          </a:xfrm>
        </p:grpSpPr>
        <p:sp>
          <p:nvSpPr>
            <p:cNvPr id="45" name="Rectangle 44"/>
            <p:cNvSpPr/>
            <p:nvPr/>
          </p:nvSpPr>
          <p:spPr>
            <a:xfrm>
              <a:off x="3261411" y="771343"/>
              <a:ext cx="2676627" cy="565592"/>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46" name="Rounded Rectangle 45"/>
            <p:cNvSpPr/>
            <p:nvPr/>
          </p:nvSpPr>
          <p:spPr>
            <a:xfrm>
              <a:off x="3324358" y="850765"/>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nginx HTTP 80 TCP </a:t>
              </a:r>
            </a:p>
          </p:txBody>
        </p:sp>
      </p:grpSp>
      <p:sp>
        <p:nvSpPr>
          <p:cNvPr id="48" name="Rectangle 47"/>
          <p:cNvSpPr/>
          <p:nvPr/>
        </p:nvSpPr>
        <p:spPr>
          <a:xfrm>
            <a:off x="150437" y="905819"/>
            <a:ext cx="1453593" cy="276999"/>
          </a:xfrm>
          <a:prstGeom prst="rect">
            <a:avLst/>
          </a:prstGeom>
        </p:spPr>
        <p:txBody>
          <a:bodyPr wrap="square">
            <a:spAutoFit/>
          </a:bodyPr>
          <a:lstStyle/>
          <a:p>
            <a:r>
              <a:rPr lang="en-US" sz="1200" dirty="0" smtClean="0"/>
              <a:t>Frontend 1</a:t>
            </a:r>
            <a:endParaRPr lang="en-US" sz="1200" dirty="0"/>
          </a:p>
        </p:txBody>
      </p:sp>
      <p:sp>
        <p:nvSpPr>
          <p:cNvPr id="49" name="Rectangle 48"/>
          <p:cNvSpPr/>
          <p:nvPr/>
        </p:nvSpPr>
        <p:spPr>
          <a:xfrm>
            <a:off x="3186379" y="941271"/>
            <a:ext cx="1453593" cy="276999"/>
          </a:xfrm>
          <a:prstGeom prst="rect">
            <a:avLst/>
          </a:prstGeom>
        </p:spPr>
        <p:txBody>
          <a:bodyPr wrap="square">
            <a:spAutoFit/>
          </a:bodyPr>
          <a:lstStyle/>
          <a:p>
            <a:r>
              <a:rPr lang="en-US" sz="1200" dirty="0" smtClean="0"/>
              <a:t>Frontend 2</a:t>
            </a:r>
            <a:endParaRPr lang="en-US" sz="1200" dirty="0"/>
          </a:p>
        </p:txBody>
      </p:sp>
      <p:grpSp>
        <p:nvGrpSpPr>
          <p:cNvPr id="5" name="Group 4"/>
          <p:cNvGrpSpPr/>
          <p:nvPr/>
        </p:nvGrpSpPr>
        <p:grpSpPr>
          <a:xfrm>
            <a:off x="903031" y="3766927"/>
            <a:ext cx="1648787" cy="1123747"/>
            <a:chOff x="1955650" y="4549123"/>
            <a:chExt cx="1648787" cy="1123747"/>
          </a:xfrm>
        </p:grpSpPr>
        <p:sp>
          <p:nvSpPr>
            <p:cNvPr id="56" name="Rectangle 55"/>
            <p:cNvSpPr/>
            <p:nvPr/>
          </p:nvSpPr>
          <p:spPr>
            <a:xfrm>
              <a:off x="1955650" y="4549123"/>
              <a:ext cx="1648787" cy="112374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62" name="Rounded Rectangle 61"/>
            <p:cNvSpPr/>
            <p:nvPr/>
          </p:nvSpPr>
          <p:spPr>
            <a:xfrm>
              <a:off x="2098744" y="4632782"/>
              <a:ext cx="666490" cy="507963"/>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Alfresco Repo </a:t>
              </a:r>
              <a:r>
                <a:rPr lang="en-US" sz="800" dirty="0" smtClean="0"/>
                <a:t>(Tracking)</a:t>
              </a:r>
              <a:endParaRPr lang="en-US" sz="800" dirty="0"/>
            </a:p>
          </p:txBody>
        </p:sp>
        <p:sp>
          <p:nvSpPr>
            <p:cNvPr id="64" name="Rounded Rectangle 63"/>
            <p:cNvSpPr/>
            <p:nvPr/>
          </p:nvSpPr>
          <p:spPr>
            <a:xfrm>
              <a:off x="2821080" y="4632782"/>
              <a:ext cx="650101" cy="507964"/>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Alfresco Index </a:t>
              </a:r>
              <a:r>
                <a:rPr lang="en-US" sz="800" dirty="0" err="1" smtClean="0"/>
                <a:t>Solr</a:t>
              </a:r>
              <a:endParaRPr lang="en-US" sz="800" dirty="0"/>
            </a:p>
          </p:txBody>
        </p:sp>
        <p:sp>
          <p:nvSpPr>
            <p:cNvPr id="53" name="Rounded Rectangle 52"/>
            <p:cNvSpPr/>
            <p:nvPr/>
          </p:nvSpPr>
          <p:spPr>
            <a:xfrm>
              <a:off x="2130892" y="5226979"/>
              <a:ext cx="1340289" cy="335265"/>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Index storage</a:t>
              </a:r>
              <a:endParaRPr lang="en-US" sz="1000" dirty="0">
                <a:solidFill>
                  <a:schemeClr val="tx1"/>
                </a:solidFill>
              </a:endParaRPr>
            </a:p>
          </p:txBody>
        </p:sp>
      </p:grpSp>
      <p:grpSp>
        <p:nvGrpSpPr>
          <p:cNvPr id="69" name="Group 68"/>
          <p:cNvGrpSpPr/>
          <p:nvPr/>
        </p:nvGrpSpPr>
        <p:grpSpPr>
          <a:xfrm>
            <a:off x="3815578" y="3749000"/>
            <a:ext cx="1648787" cy="1123747"/>
            <a:chOff x="1955650" y="4549123"/>
            <a:chExt cx="1648787" cy="1123747"/>
          </a:xfrm>
        </p:grpSpPr>
        <p:sp>
          <p:nvSpPr>
            <p:cNvPr id="70" name="Rectangle 69"/>
            <p:cNvSpPr/>
            <p:nvPr/>
          </p:nvSpPr>
          <p:spPr>
            <a:xfrm>
              <a:off x="1955650" y="4549123"/>
              <a:ext cx="1648787" cy="112374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71" name="Rounded Rectangle 70"/>
            <p:cNvSpPr/>
            <p:nvPr/>
          </p:nvSpPr>
          <p:spPr>
            <a:xfrm>
              <a:off x="2098744" y="4632782"/>
              <a:ext cx="666490" cy="507963"/>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Alfresco Repo </a:t>
              </a:r>
              <a:r>
                <a:rPr lang="en-US" sz="800" dirty="0" smtClean="0"/>
                <a:t>(Tracking)</a:t>
              </a:r>
              <a:endParaRPr lang="en-US" sz="800" dirty="0"/>
            </a:p>
          </p:txBody>
        </p:sp>
        <p:sp>
          <p:nvSpPr>
            <p:cNvPr id="72" name="Rounded Rectangle 71"/>
            <p:cNvSpPr/>
            <p:nvPr/>
          </p:nvSpPr>
          <p:spPr>
            <a:xfrm>
              <a:off x="2821080" y="4632782"/>
              <a:ext cx="650101" cy="507964"/>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Alfresco Index </a:t>
              </a:r>
              <a:r>
                <a:rPr lang="en-US" sz="800" dirty="0" err="1" smtClean="0"/>
                <a:t>Solr</a:t>
              </a:r>
              <a:endParaRPr lang="en-US" sz="800" dirty="0"/>
            </a:p>
          </p:txBody>
        </p:sp>
        <p:sp>
          <p:nvSpPr>
            <p:cNvPr id="73" name="Rounded Rectangle 72"/>
            <p:cNvSpPr/>
            <p:nvPr/>
          </p:nvSpPr>
          <p:spPr>
            <a:xfrm>
              <a:off x="2130892" y="5226979"/>
              <a:ext cx="1340289" cy="335265"/>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Index storage</a:t>
              </a:r>
              <a:endParaRPr lang="en-US" sz="1000" dirty="0">
                <a:solidFill>
                  <a:schemeClr val="tx1"/>
                </a:solidFill>
              </a:endParaRPr>
            </a:p>
          </p:txBody>
        </p:sp>
      </p:grpSp>
      <p:sp>
        <p:nvSpPr>
          <p:cNvPr id="74" name="Rectangle 73"/>
          <p:cNvSpPr/>
          <p:nvPr/>
        </p:nvSpPr>
        <p:spPr>
          <a:xfrm>
            <a:off x="3709403" y="3543467"/>
            <a:ext cx="1453593" cy="276999"/>
          </a:xfrm>
          <a:prstGeom prst="rect">
            <a:avLst/>
          </a:prstGeom>
        </p:spPr>
        <p:txBody>
          <a:bodyPr wrap="square">
            <a:spAutoFit/>
          </a:bodyPr>
          <a:lstStyle/>
          <a:p>
            <a:r>
              <a:rPr lang="en-US" sz="1200" dirty="0" smtClean="0"/>
              <a:t>Index Server 2</a:t>
            </a:r>
            <a:endParaRPr lang="en-US" sz="1200" dirty="0"/>
          </a:p>
        </p:txBody>
      </p:sp>
      <p:sp>
        <p:nvSpPr>
          <p:cNvPr id="75" name="Rectangle 74"/>
          <p:cNvSpPr/>
          <p:nvPr/>
        </p:nvSpPr>
        <p:spPr>
          <a:xfrm>
            <a:off x="812379" y="3554197"/>
            <a:ext cx="1453593" cy="276999"/>
          </a:xfrm>
          <a:prstGeom prst="rect">
            <a:avLst/>
          </a:prstGeom>
        </p:spPr>
        <p:txBody>
          <a:bodyPr wrap="square">
            <a:spAutoFit/>
          </a:bodyPr>
          <a:lstStyle/>
          <a:p>
            <a:r>
              <a:rPr lang="en-US" sz="1200" dirty="0" smtClean="0"/>
              <a:t>Index Server 1</a:t>
            </a:r>
            <a:endParaRPr lang="en-US" sz="1200" dirty="0"/>
          </a:p>
        </p:txBody>
      </p:sp>
      <p:grpSp>
        <p:nvGrpSpPr>
          <p:cNvPr id="52" name="Group 51"/>
          <p:cNvGrpSpPr/>
          <p:nvPr/>
        </p:nvGrpSpPr>
        <p:grpSpPr>
          <a:xfrm>
            <a:off x="7348747" y="3736683"/>
            <a:ext cx="1073191" cy="788136"/>
            <a:chOff x="7092898" y="4299845"/>
            <a:chExt cx="1049020" cy="788136"/>
          </a:xfrm>
        </p:grpSpPr>
        <p:sp>
          <p:nvSpPr>
            <p:cNvPr id="55" name="Rectangle 54"/>
            <p:cNvSpPr/>
            <p:nvPr/>
          </p:nvSpPr>
          <p:spPr>
            <a:xfrm>
              <a:off x="7092898" y="4299845"/>
              <a:ext cx="1049020" cy="788136"/>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57" name="Rounded Rectangle 56"/>
            <p:cNvSpPr/>
            <p:nvPr/>
          </p:nvSpPr>
          <p:spPr>
            <a:xfrm>
              <a:off x="7124079" y="4424998"/>
              <a:ext cx="993250" cy="525015"/>
            </a:xfrm>
            <a:prstGeom prst="roundRect">
              <a:avLst/>
            </a:prstGeom>
            <a:solidFill>
              <a:schemeClr val="accent5">
                <a:lumMod val="60000"/>
                <a:lumOff val="40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smtClean="0">
                  <a:solidFill>
                    <a:schemeClr val="tx1"/>
                  </a:solidFill>
                </a:rPr>
                <a:t>Transformation </a:t>
              </a:r>
              <a:r>
                <a:rPr lang="en-US" sz="900" smtClean="0">
                  <a:solidFill>
                    <a:schemeClr val="tx1"/>
                  </a:solidFill>
                </a:rPr>
                <a:t>server or others</a:t>
              </a:r>
              <a:endParaRPr lang="en-US" sz="900" dirty="0">
                <a:solidFill>
                  <a:schemeClr val="tx1"/>
                </a:solidFill>
              </a:endParaRPr>
            </a:p>
          </p:txBody>
        </p:sp>
      </p:grpSp>
    </p:spTree>
    <p:extLst>
      <p:ext uri="{BB962C8B-B14F-4D97-AF65-F5344CB8AC3E}">
        <p14:creationId xmlns:p14="http://schemas.microsoft.com/office/powerpoint/2010/main" val="13585784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2855" y="1021813"/>
            <a:ext cx="2742361" cy="1629181"/>
            <a:chOff x="172629" y="2126140"/>
            <a:chExt cx="2742361" cy="1629181"/>
          </a:xfrm>
        </p:grpSpPr>
        <p:sp>
          <p:nvSpPr>
            <p:cNvPr id="7" name="Rectangle 6"/>
            <p:cNvSpPr/>
            <p:nvPr/>
          </p:nvSpPr>
          <p:spPr>
            <a:xfrm>
              <a:off x="172629" y="2126140"/>
              <a:ext cx="2742361" cy="1629181"/>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9" name="Rounded Rectangle 8"/>
            <p:cNvSpPr/>
            <p:nvPr/>
          </p:nvSpPr>
          <p:spPr>
            <a:xfrm>
              <a:off x="278683" y="2306815"/>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HA Proxy 9000 TCP </a:t>
              </a:r>
            </a:p>
          </p:txBody>
        </p:sp>
        <p:sp>
          <p:nvSpPr>
            <p:cNvPr id="10" name="Rounded Rectangle 9"/>
            <p:cNvSpPr/>
            <p:nvPr/>
          </p:nvSpPr>
          <p:spPr>
            <a:xfrm>
              <a:off x="257714" y="2970099"/>
              <a:ext cx="81800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Share (Tomcat) 8081 TCP </a:t>
              </a:r>
            </a:p>
          </p:txBody>
        </p:sp>
        <p:sp>
          <p:nvSpPr>
            <p:cNvPr id="11" name="Rounded Rectangle 10"/>
            <p:cNvSpPr/>
            <p:nvPr/>
          </p:nvSpPr>
          <p:spPr>
            <a:xfrm>
              <a:off x="1755122" y="2916844"/>
              <a:ext cx="81624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Alfresco Repo (Tomcat) 8070 TCP </a:t>
              </a:r>
            </a:p>
          </p:txBody>
        </p:sp>
        <p:cxnSp>
          <p:nvCxnSpPr>
            <p:cNvPr id="16" name="Straight Arrow Connector 15"/>
            <p:cNvCxnSpPr/>
            <p:nvPr/>
          </p:nvCxnSpPr>
          <p:spPr>
            <a:xfrm>
              <a:off x="715882" y="2721856"/>
              <a:ext cx="0" cy="247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rved Down Arrow 16"/>
            <p:cNvSpPr/>
            <p:nvPr/>
          </p:nvSpPr>
          <p:spPr>
            <a:xfrm>
              <a:off x="877234" y="2687275"/>
              <a:ext cx="1286012" cy="203740"/>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grpSp>
      <p:sp>
        <p:nvSpPr>
          <p:cNvPr id="23" name="Title 1"/>
          <p:cNvSpPr txBox="1">
            <a:spLocks/>
          </p:cNvSpPr>
          <p:nvPr/>
        </p:nvSpPr>
        <p:spPr>
          <a:xfrm>
            <a:off x="291307" y="150047"/>
            <a:ext cx="8682571"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r>
              <a:rPr lang="en-US" dirty="0" smtClean="0"/>
              <a:t>All Alfresco Digital Business Platform Components</a:t>
            </a:r>
            <a:endParaRPr lang="en-US" dirty="0"/>
          </a:p>
        </p:txBody>
      </p:sp>
      <p:grpSp>
        <p:nvGrpSpPr>
          <p:cNvPr id="63" name="Group 62"/>
          <p:cNvGrpSpPr/>
          <p:nvPr/>
        </p:nvGrpSpPr>
        <p:grpSpPr>
          <a:xfrm>
            <a:off x="2489093" y="3874432"/>
            <a:ext cx="1613697" cy="1184734"/>
            <a:chOff x="7297117" y="2046981"/>
            <a:chExt cx="1613697" cy="1184734"/>
          </a:xfrm>
        </p:grpSpPr>
        <p:sp>
          <p:nvSpPr>
            <p:cNvPr id="25" name="Rectangle 24"/>
            <p:cNvSpPr/>
            <p:nvPr/>
          </p:nvSpPr>
          <p:spPr>
            <a:xfrm>
              <a:off x="7297117" y="2046981"/>
              <a:ext cx="1613697" cy="1184734"/>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24" name="Rounded Rectangle 23"/>
            <p:cNvSpPr/>
            <p:nvPr/>
          </p:nvSpPr>
          <p:spPr>
            <a:xfrm>
              <a:off x="7590773" y="2227656"/>
              <a:ext cx="1041671" cy="74093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ACS DB</a:t>
              </a:r>
              <a:endParaRPr lang="en-US" sz="1350" dirty="0">
                <a:solidFill>
                  <a:schemeClr val="tx1"/>
                </a:solidFill>
              </a:endParaRPr>
            </a:p>
          </p:txBody>
        </p:sp>
      </p:grpSp>
      <p:cxnSp>
        <p:nvCxnSpPr>
          <p:cNvPr id="3" name="Elbow Connector 2"/>
          <p:cNvCxnSpPr>
            <a:stCxn id="11" idx="2"/>
            <a:endCxn id="24" idx="0"/>
          </p:cNvCxnSpPr>
          <p:nvPr/>
        </p:nvCxnSpPr>
        <p:spPr>
          <a:xfrm rot="16200000" flipH="1">
            <a:off x="1942273" y="2693795"/>
            <a:ext cx="1542510" cy="1180113"/>
          </a:xfrm>
          <a:prstGeom prst="bentConnector3">
            <a:avLst>
              <a:gd name="adj1" fmla="val 76194"/>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71501" y="786545"/>
            <a:ext cx="1453593" cy="276999"/>
          </a:xfrm>
          <a:prstGeom prst="rect">
            <a:avLst/>
          </a:prstGeom>
        </p:spPr>
        <p:txBody>
          <a:bodyPr wrap="square">
            <a:spAutoFit/>
          </a:bodyPr>
          <a:lstStyle/>
          <a:p>
            <a:r>
              <a:rPr lang="en-US" sz="1200" dirty="0"/>
              <a:t>Alfresco </a:t>
            </a:r>
            <a:r>
              <a:rPr lang="en-US" sz="1200" dirty="0" smtClean="0"/>
              <a:t>CS Server </a:t>
            </a:r>
            <a:r>
              <a:rPr lang="en-US" sz="1200" dirty="0" smtClean="0"/>
              <a:t>1</a:t>
            </a:r>
            <a:endParaRPr lang="en-US" sz="1200" dirty="0"/>
          </a:p>
        </p:txBody>
      </p:sp>
      <p:grpSp>
        <p:nvGrpSpPr>
          <p:cNvPr id="66" name="Group 65"/>
          <p:cNvGrpSpPr/>
          <p:nvPr/>
        </p:nvGrpSpPr>
        <p:grpSpPr>
          <a:xfrm>
            <a:off x="7055092" y="2339987"/>
            <a:ext cx="1613697" cy="1196527"/>
            <a:chOff x="6564566" y="3891454"/>
            <a:chExt cx="1577352" cy="1196527"/>
          </a:xfrm>
        </p:grpSpPr>
        <p:sp>
          <p:nvSpPr>
            <p:cNvPr id="58" name="Rectangle 57"/>
            <p:cNvSpPr/>
            <p:nvPr/>
          </p:nvSpPr>
          <p:spPr>
            <a:xfrm>
              <a:off x="6564566" y="3891454"/>
              <a:ext cx="1577352" cy="119652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59" name="Rounded Rectangle 58"/>
            <p:cNvSpPr/>
            <p:nvPr/>
          </p:nvSpPr>
          <p:spPr>
            <a:xfrm>
              <a:off x="6842936" y="4079631"/>
              <a:ext cx="1001921" cy="74523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Content </a:t>
              </a:r>
              <a:r>
                <a:rPr lang="en-US" sz="1350" dirty="0" smtClean="0">
                  <a:solidFill>
                    <a:schemeClr val="tx1"/>
                  </a:solidFill>
                </a:rPr>
                <a:t>Store APS</a:t>
              </a:r>
              <a:endParaRPr lang="en-US" sz="1350" dirty="0">
                <a:solidFill>
                  <a:schemeClr val="tx1"/>
                </a:solidFill>
              </a:endParaRPr>
            </a:p>
          </p:txBody>
        </p:sp>
      </p:grpSp>
      <p:cxnSp>
        <p:nvCxnSpPr>
          <p:cNvPr id="40" name="Elbow Connector 39"/>
          <p:cNvCxnSpPr>
            <a:stCxn id="82" idx="2"/>
          </p:cNvCxnSpPr>
          <p:nvPr/>
        </p:nvCxnSpPr>
        <p:spPr>
          <a:xfrm rot="16200000" flipH="1">
            <a:off x="5392117" y="968587"/>
            <a:ext cx="382234" cy="3513283"/>
          </a:xfrm>
          <a:prstGeom prst="bentConnector2">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14872" y="2981593"/>
            <a:ext cx="1648787" cy="1123747"/>
            <a:chOff x="1955650" y="4549123"/>
            <a:chExt cx="1648787" cy="1123747"/>
          </a:xfrm>
        </p:grpSpPr>
        <p:sp>
          <p:nvSpPr>
            <p:cNvPr id="56" name="Rectangle 55"/>
            <p:cNvSpPr/>
            <p:nvPr/>
          </p:nvSpPr>
          <p:spPr>
            <a:xfrm>
              <a:off x="1955650" y="4549123"/>
              <a:ext cx="1648787" cy="112374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62" name="Rounded Rectangle 61"/>
            <p:cNvSpPr/>
            <p:nvPr/>
          </p:nvSpPr>
          <p:spPr>
            <a:xfrm>
              <a:off x="2098744" y="4632782"/>
              <a:ext cx="666490" cy="507963"/>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Alfresco Repo </a:t>
              </a:r>
              <a:r>
                <a:rPr lang="en-US" sz="800" dirty="0" smtClean="0"/>
                <a:t>(Tracking)</a:t>
              </a:r>
              <a:endParaRPr lang="en-US" sz="800" dirty="0"/>
            </a:p>
          </p:txBody>
        </p:sp>
        <p:sp>
          <p:nvSpPr>
            <p:cNvPr id="64" name="Rounded Rectangle 63"/>
            <p:cNvSpPr/>
            <p:nvPr/>
          </p:nvSpPr>
          <p:spPr>
            <a:xfrm>
              <a:off x="2821080" y="4632782"/>
              <a:ext cx="650101" cy="507964"/>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Alfresco Index </a:t>
              </a:r>
              <a:r>
                <a:rPr lang="en-US" sz="800" dirty="0" err="1" smtClean="0"/>
                <a:t>Solr</a:t>
              </a:r>
              <a:endParaRPr lang="en-US" sz="800" dirty="0"/>
            </a:p>
          </p:txBody>
        </p:sp>
        <p:sp>
          <p:nvSpPr>
            <p:cNvPr id="53" name="Rounded Rectangle 52"/>
            <p:cNvSpPr/>
            <p:nvPr/>
          </p:nvSpPr>
          <p:spPr>
            <a:xfrm>
              <a:off x="2130892" y="5226979"/>
              <a:ext cx="1340289" cy="335265"/>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Index </a:t>
              </a:r>
              <a:r>
                <a:rPr lang="en-US" sz="1000" dirty="0" smtClean="0">
                  <a:solidFill>
                    <a:schemeClr val="tx1"/>
                  </a:solidFill>
                </a:rPr>
                <a:t>storage </a:t>
              </a:r>
              <a:r>
                <a:rPr lang="en-US" sz="1000" dirty="0" err="1" smtClean="0">
                  <a:solidFill>
                    <a:schemeClr val="tx1"/>
                  </a:solidFill>
                </a:rPr>
                <a:t>Solr</a:t>
              </a:r>
              <a:endParaRPr lang="en-US" sz="1000" dirty="0">
                <a:solidFill>
                  <a:schemeClr val="tx1"/>
                </a:solidFill>
              </a:endParaRPr>
            </a:p>
          </p:txBody>
        </p:sp>
      </p:grpSp>
      <p:sp>
        <p:nvSpPr>
          <p:cNvPr id="75" name="Rectangle 74"/>
          <p:cNvSpPr/>
          <p:nvPr/>
        </p:nvSpPr>
        <p:spPr>
          <a:xfrm>
            <a:off x="24220" y="2768863"/>
            <a:ext cx="1739439" cy="276999"/>
          </a:xfrm>
          <a:prstGeom prst="rect">
            <a:avLst/>
          </a:prstGeom>
        </p:spPr>
        <p:txBody>
          <a:bodyPr wrap="square">
            <a:spAutoFit/>
          </a:bodyPr>
          <a:lstStyle/>
          <a:p>
            <a:r>
              <a:rPr lang="en-US" sz="1200" dirty="0" smtClean="0"/>
              <a:t>Alfresco Search Services</a:t>
            </a:r>
            <a:endParaRPr lang="en-US" sz="1200" dirty="0"/>
          </a:p>
        </p:txBody>
      </p:sp>
      <p:grpSp>
        <p:nvGrpSpPr>
          <p:cNvPr id="65" name="Group 64"/>
          <p:cNvGrpSpPr/>
          <p:nvPr/>
        </p:nvGrpSpPr>
        <p:grpSpPr>
          <a:xfrm>
            <a:off x="4248139" y="3877442"/>
            <a:ext cx="1613697" cy="1184734"/>
            <a:chOff x="7297117" y="2046981"/>
            <a:chExt cx="1613697" cy="1184734"/>
          </a:xfrm>
        </p:grpSpPr>
        <p:sp>
          <p:nvSpPr>
            <p:cNvPr id="67" name="Rectangle 66"/>
            <p:cNvSpPr/>
            <p:nvPr/>
          </p:nvSpPr>
          <p:spPr>
            <a:xfrm>
              <a:off x="7297117" y="2046981"/>
              <a:ext cx="1613697" cy="1184734"/>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68" name="Rounded Rectangle 67"/>
            <p:cNvSpPr/>
            <p:nvPr/>
          </p:nvSpPr>
          <p:spPr>
            <a:xfrm>
              <a:off x="7590773" y="2227656"/>
              <a:ext cx="1041671" cy="74093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ACS Desktop Sync DB</a:t>
              </a:r>
              <a:endParaRPr lang="en-US" sz="1350" dirty="0">
                <a:solidFill>
                  <a:schemeClr val="tx1"/>
                </a:solidFill>
              </a:endParaRPr>
            </a:p>
          </p:txBody>
        </p:sp>
      </p:grpSp>
      <p:cxnSp>
        <p:nvCxnSpPr>
          <p:cNvPr id="77" name="Elbow Connector 76"/>
          <p:cNvCxnSpPr>
            <a:stCxn id="11" idx="2"/>
            <a:endCxn id="68" idx="0"/>
          </p:cNvCxnSpPr>
          <p:nvPr/>
        </p:nvCxnSpPr>
        <p:spPr>
          <a:xfrm rot="16200000" flipH="1">
            <a:off x="2820291" y="1815777"/>
            <a:ext cx="1545520" cy="2939159"/>
          </a:xfrm>
          <a:prstGeom prst="bentConnector3">
            <a:avLst>
              <a:gd name="adj1" fmla="val 76142"/>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a:off x="3295003" y="975597"/>
            <a:ext cx="2742361" cy="1629181"/>
            <a:chOff x="172629" y="2126140"/>
            <a:chExt cx="2742361" cy="1629181"/>
          </a:xfrm>
        </p:grpSpPr>
        <p:sp>
          <p:nvSpPr>
            <p:cNvPr id="79" name="Rectangle 78"/>
            <p:cNvSpPr/>
            <p:nvPr/>
          </p:nvSpPr>
          <p:spPr>
            <a:xfrm>
              <a:off x="172629" y="2126140"/>
              <a:ext cx="2742361" cy="1629181"/>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80" name="Rounded Rectangle 79"/>
            <p:cNvSpPr/>
            <p:nvPr/>
          </p:nvSpPr>
          <p:spPr>
            <a:xfrm>
              <a:off x="278683" y="2306815"/>
              <a:ext cx="2529657" cy="352858"/>
            </a:xfrm>
            <a:prstGeom prst="round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HA Proxy 9000 TCP </a:t>
              </a:r>
            </a:p>
          </p:txBody>
        </p:sp>
        <p:sp>
          <p:nvSpPr>
            <p:cNvPr id="82" name="Rounded Rectangle 81"/>
            <p:cNvSpPr/>
            <p:nvPr/>
          </p:nvSpPr>
          <p:spPr>
            <a:xfrm>
              <a:off x="296095" y="2984575"/>
              <a:ext cx="816247" cy="700080"/>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APS (Tomcat</a:t>
              </a:r>
              <a:r>
                <a:rPr lang="en-US" sz="1000" dirty="0"/>
                <a:t>) 8070 TCP </a:t>
              </a:r>
            </a:p>
          </p:txBody>
        </p:sp>
        <p:cxnSp>
          <p:nvCxnSpPr>
            <p:cNvPr id="83" name="Straight Arrow Connector 82"/>
            <p:cNvCxnSpPr/>
            <p:nvPr/>
          </p:nvCxnSpPr>
          <p:spPr>
            <a:xfrm>
              <a:off x="715882" y="2721856"/>
              <a:ext cx="0" cy="247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85" name="Rectangle 84"/>
          <p:cNvSpPr/>
          <p:nvPr/>
        </p:nvSpPr>
        <p:spPr>
          <a:xfrm>
            <a:off x="3252413" y="752692"/>
            <a:ext cx="1453593" cy="276999"/>
          </a:xfrm>
          <a:prstGeom prst="rect">
            <a:avLst/>
          </a:prstGeom>
        </p:spPr>
        <p:txBody>
          <a:bodyPr wrap="square">
            <a:spAutoFit/>
          </a:bodyPr>
          <a:lstStyle/>
          <a:p>
            <a:r>
              <a:rPr lang="en-US" sz="1200" dirty="0"/>
              <a:t>Alfresco </a:t>
            </a:r>
            <a:r>
              <a:rPr lang="en-US" sz="1200" dirty="0" smtClean="0"/>
              <a:t>PS Server </a:t>
            </a:r>
            <a:r>
              <a:rPr lang="en-US" sz="1200" dirty="0" smtClean="0"/>
              <a:t>1</a:t>
            </a:r>
            <a:endParaRPr lang="en-US" sz="1200" dirty="0"/>
          </a:p>
        </p:txBody>
      </p:sp>
      <p:grpSp>
        <p:nvGrpSpPr>
          <p:cNvPr id="86" name="Group 85"/>
          <p:cNvGrpSpPr/>
          <p:nvPr/>
        </p:nvGrpSpPr>
        <p:grpSpPr>
          <a:xfrm>
            <a:off x="7039253" y="943018"/>
            <a:ext cx="1613697" cy="1196527"/>
            <a:chOff x="6564566" y="3891454"/>
            <a:chExt cx="1577352" cy="1196527"/>
          </a:xfrm>
        </p:grpSpPr>
        <p:sp>
          <p:nvSpPr>
            <p:cNvPr id="87" name="Rectangle 86"/>
            <p:cNvSpPr/>
            <p:nvPr/>
          </p:nvSpPr>
          <p:spPr>
            <a:xfrm>
              <a:off x="6564566" y="3891454"/>
              <a:ext cx="1577352" cy="1196527"/>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88" name="Rounded Rectangle 87"/>
            <p:cNvSpPr/>
            <p:nvPr/>
          </p:nvSpPr>
          <p:spPr>
            <a:xfrm>
              <a:off x="6842936" y="4079631"/>
              <a:ext cx="1001921" cy="74523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Content </a:t>
              </a:r>
              <a:r>
                <a:rPr lang="en-US" sz="1350" dirty="0" smtClean="0">
                  <a:solidFill>
                    <a:schemeClr val="tx1"/>
                  </a:solidFill>
                </a:rPr>
                <a:t>Store ACS</a:t>
              </a:r>
              <a:endParaRPr lang="en-US" sz="1350" dirty="0">
                <a:solidFill>
                  <a:schemeClr val="tx1"/>
                </a:solidFill>
              </a:endParaRPr>
            </a:p>
          </p:txBody>
        </p:sp>
      </p:grpSp>
      <p:cxnSp>
        <p:nvCxnSpPr>
          <p:cNvPr id="90" name="Elbow Connector 89"/>
          <p:cNvCxnSpPr>
            <a:stCxn id="11" idx="2"/>
            <a:endCxn id="88" idx="1"/>
          </p:cNvCxnSpPr>
          <p:nvPr/>
        </p:nvCxnSpPr>
        <p:spPr>
          <a:xfrm rot="5400000" flipH="1" flipV="1">
            <a:off x="4219360" y="-592079"/>
            <a:ext cx="1008787" cy="5200565"/>
          </a:xfrm>
          <a:prstGeom prst="bentConnector4">
            <a:avLst>
              <a:gd name="adj1" fmla="val -116466"/>
              <a:gd name="adj2" fmla="val 87045"/>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91" name="Group 90"/>
          <p:cNvGrpSpPr/>
          <p:nvPr/>
        </p:nvGrpSpPr>
        <p:grpSpPr>
          <a:xfrm>
            <a:off x="6037364" y="3866802"/>
            <a:ext cx="1613697" cy="1184734"/>
            <a:chOff x="7297117" y="2046981"/>
            <a:chExt cx="1613697" cy="1184734"/>
          </a:xfrm>
        </p:grpSpPr>
        <p:sp>
          <p:nvSpPr>
            <p:cNvPr id="92" name="Rectangle 91"/>
            <p:cNvSpPr/>
            <p:nvPr/>
          </p:nvSpPr>
          <p:spPr>
            <a:xfrm>
              <a:off x="7297117" y="2046981"/>
              <a:ext cx="1613697" cy="1184734"/>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p>
          </p:txBody>
        </p:sp>
        <p:sp>
          <p:nvSpPr>
            <p:cNvPr id="93" name="Rounded Rectangle 92"/>
            <p:cNvSpPr/>
            <p:nvPr/>
          </p:nvSpPr>
          <p:spPr>
            <a:xfrm>
              <a:off x="7590773" y="2227656"/>
              <a:ext cx="1041671" cy="740938"/>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APS DB</a:t>
              </a:r>
              <a:endParaRPr lang="en-US" sz="1350" dirty="0">
                <a:solidFill>
                  <a:schemeClr val="tx1"/>
                </a:solidFill>
              </a:endParaRPr>
            </a:p>
          </p:txBody>
        </p:sp>
      </p:grpSp>
      <p:cxnSp>
        <p:nvCxnSpPr>
          <p:cNvPr id="95" name="Elbow Connector 94"/>
          <p:cNvCxnSpPr>
            <a:stCxn id="82" idx="2"/>
            <a:endCxn id="93" idx="0"/>
          </p:cNvCxnSpPr>
          <p:nvPr/>
        </p:nvCxnSpPr>
        <p:spPr>
          <a:xfrm rot="16200000" flipH="1">
            <a:off x="4582542" y="1778162"/>
            <a:ext cx="1513365" cy="3025263"/>
          </a:xfrm>
          <a:prstGeom prst="bentConnector3">
            <a:avLst>
              <a:gd name="adj1" fmla="val 64052"/>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4517129" y="1844905"/>
            <a:ext cx="1340289" cy="667691"/>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Index </a:t>
            </a:r>
            <a:r>
              <a:rPr lang="en-US" sz="1000" dirty="0" smtClean="0">
                <a:solidFill>
                  <a:schemeClr val="tx1"/>
                </a:solidFill>
              </a:rPr>
              <a:t>storage </a:t>
            </a:r>
            <a:r>
              <a:rPr lang="en-US" sz="1000" dirty="0" err="1" smtClean="0">
                <a:solidFill>
                  <a:schemeClr val="tx1"/>
                </a:solidFill>
              </a:rPr>
              <a:t>ElasticSearch</a:t>
            </a:r>
            <a:endParaRPr lang="en-US" sz="1000" dirty="0">
              <a:solidFill>
                <a:schemeClr val="tx1"/>
              </a:solidFill>
            </a:endParaRPr>
          </a:p>
        </p:txBody>
      </p:sp>
      <p:cxnSp>
        <p:nvCxnSpPr>
          <p:cNvPr id="104" name="Straight Arrow Connector 103"/>
          <p:cNvCxnSpPr/>
          <p:nvPr/>
        </p:nvCxnSpPr>
        <p:spPr>
          <a:xfrm>
            <a:off x="583959" y="2650994"/>
            <a:ext cx="0" cy="247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3827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2672596" y="14335"/>
            <a:ext cx="6010334" cy="4694061"/>
            <a:chOff x="1871665" y="243294"/>
            <a:chExt cx="8431881" cy="6631441"/>
          </a:xfrm>
        </p:grpSpPr>
        <p:sp>
          <p:nvSpPr>
            <p:cNvPr id="122" name="Rounded Rectangle 121"/>
            <p:cNvSpPr/>
            <p:nvPr/>
          </p:nvSpPr>
          <p:spPr>
            <a:xfrm>
              <a:off x="2173415" y="1029019"/>
              <a:ext cx="7262816" cy="5217662"/>
            </a:xfrm>
            <a:prstGeom prst="roundRect">
              <a:avLst>
                <a:gd name="adj" fmla="val 9818"/>
              </a:avLst>
            </a:prstGeom>
            <a:solidFill>
              <a:srgbClr val="FFFFE5">
                <a:alpha val="80000"/>
              </a:srgbClr>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Arial"/>
                <a:cs typeface="Arial"/>
              </a:endParaRPr>
            </a:p>
          </p:txBody>
        </p:sp>
        <p:sp>
          <p:nvSpPr>
            <p:cNvPr id="123" name="Rounded Rectangle 122"/>
            <p:cNvSpPr/>
            <p:nvPr/>
          </p:nvSpPr>
          <p:spPr>
            <a:xfrm>
              <a:off x="6026151" y="637249"/>
              <a:ext cx="3131549" cy="5909758"/>
            </a:xfrm>
            <a:prstGeom prst="roundRect">
              <a:avLst>
                <a:gd name="adj" fmla="val 9818"/>
              </a:avLst>
            </a:prstGeom>
            <a:solidFill>
              <a:srgbClr val="FFE9CF">
                <a:alpha val="40000"/>
              </a:srgb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Helvetica Neue"/>
                <a:cs typeface="Helvetica Neue"/>
              </a:endParaRPr>
            </a:p>
          </p:txBody>
        </p:sp>
        <p:sp>
          <p:nvSpPr>
            <p:cNvPr id="124" name="Rounded Rectangle 123"/>
            <p:cNvSpPr/>
            <p:nvPr/>
          </p:nvSpPr>
          <p:spPr>
            <a:xfrm>
              <a:off x="2475166" y="637249"/>
              <a:ext cx="3131549" cy="5909759"/>
            </a:xfrm>
            <a:prstGeom prst="roundRect">
              <a:avLst>
                <a:gd name="adj" fmla="val 9818"/>
              </a:avLst>
            </a:prstGeom>
            <a:solidFill>
              <a:srgbClr val="FFE9CF">
                <a:alpha val="40000"/>
              </a:srgb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Helvetica Neue"/>
                <a:cs typeface="Helvetica Neue"/>
              </a:endParaRPr>
            </a:p>
          </p:txBody>
        </p:sp>
        <p:sp>
          <p:nvSpPr>
            <p:cNvPr id="125" name="Rounded Rectangle 124"/>
            <p:cNvSpPr/>
            <p:nvPr/>
          </p:nvSpPr>
          <p:spPr>
            <a:xfrm>
              <a:off x="1871665" y="414779"/>
              <a:ext cx="8431881" cy="637726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Helvetica Neue"/>
                <a:cs typeface="Helvetica Neue"/>
              </a:endParaRPr>
            </a:p>
          </p:txBody>
        </p:sp>
        <p:sp>
          <p:nvSpPr>
            <p:cNvPr id="126" name="TextBox 33"/>
            <p:cNvSpPr txBox="1">
              <a:spLocks noChangeArrowheads="1"/>
            </p:cNvSpPr>
            <p:nvPr/>
          </p:nvSpPr>
          <p:spPr bwMode="auto">
            <a:xfrm>
              <a:off x="5086666" y="6586042"/>
              <a:ext cx="1555750" cy="288693"/>
            </a:xfrm>
            <a:prstGeom prst="rect">
              <a:avLst/>
            </a:prstGeom>
            <a:noFill/>
            <a:ln w="9525">
              <a:noFill/>
              <a:miter lim="800000"/>
              <a:headEnd/>
              <a:tailEnd/>
            </a:ln>
          </p:spPr>
          <p:txBody>
            <a:bodyPr anchor="t" anchorCtr="0">
              <a:spAutoFit/>
            </a:bodyPr>
            <a:lstStyle/>
            <a:p>
              <a:pPr algn="ctr"/>
              <a:r>
                <a:rPr lang="en-US" sz="728" dirty="0">
                  <a:latin typeface="Arial" panose="020B0604020202020204" pitchFamily="34" charset="0"/>
                  <a:ea typeface="Verdana" pitchFamily="34" charset="0"/>
                  <a:cs typeface="Arial" panose="020B0604020202020204" pitchFamily="34" charset="0"/>
                </a:rPr>
                <a:t>AWS Region</a:t>
              </a:r>
            </a:p>
          </p:txBody>
        </p:sp>
        <p:pic>
          <p:nvPicPr>
            <p:cNvPr id="127" name="Pictur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504" y="243294"/>
              <a:ext cx="603504" cy="393954"/>
            </a:xfrm>
            <a:prstGeom prst="rect">
              <a:avLst/>
            </a:prstGeom>
          </p:spPr>
        </p:pic>
        <p:sp>
          <p:nvSpPr>
            <p:cNvPr id="130" name="Rounded Rectangle 129"/>
            <p:cNvSpPr/>
            <p:nvPr/>
          </p:nvSpPr>
          <p:spPr>
            <a:xfrm>
              <a:off x="2776286" y="1391274"/>
              <a:ext cx="2589798" cy="1917181"/>
            </a:xfrm>
            <a:prstGeom prst="roundRect">
              <a:avLst>
                <a:gd name="adj" fmla="val 9818"/>
              </a:avLst>
            </a:prstGeom>
            <a:solidFill>
              <a:srgbClr val="D2D9CA"/>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Helvetica Neue"/>
                <a:cs typeface="Helvetica Neue"/>
              </a:endParaRPr>
            </a:p>
          </p:txBody>
        </p:sp>
        <p:sp>
          <p:nvSpPr>
            <p:cNvPr id="131" name="Rounded Rectangle 130"/>
            <p:cNvSpPr/>
            <p:nvPr/>
          </p:nvSpPr>
          <p:spPr>
            <a:xfrm>
              <a:off x="2746041" y="3575414"/>
              <a:ext cx="2589798" cy="2415562"/>
            </a:xfrm>
            <a:prstGeom prst="roundRect">
              <a:avLst>
                <a:gd name="adj" fmla="val 9818"/>
              </a:avLst>
            </a:prstGeom>
            <a:solidFill>
              <a:srgbClr val="CBD5E9"/>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Helvetica Neue"/>
                <a:cs typeface="Helvetica Neue"/>
              </a:endParaRPr>
            </a:p>
          </p:txBody>
        </p:sp>
        <p:sp>
          <p:nvSpPr>
            <p:cNvPr id="133" name="Rounded Rectangle 132"/>
            <p:cNvSpPr/>
            <p:nvPr/>
          </p:nvSpPr>
          <p:spPr>
            <a:xfrm>
              <a:off x="6281904" y="1431558"/>
              <a:ext cx="2589798" cy="1856730"/>
            </a:xfrm>
            <a:prstGeom prst="roundRect">
              <a:avLst>
                <a:gd name="adj" fmla="val 9818"/>
              </a:avLst>
            </a:prstGeom>
            <a:solidFill>
              <a:srgbClr val="D2D9CA"/>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Helvetica Neue"/>
                <a:cs typeface="Helvetica Neue"/>
              </a:endParaRPr>
            </a:p>
          </p:txBody>
        </p:sp>
        <p:pic>
          <p:nvPicPr>
            <p:cNvPr id="134" name="Picture 1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386" y="653132"/>
              <a:ext cx="538196" cy="564238"/>
            </a:xfrm>
            <a:prstGeom prst="rect">
              <a:avLst/>
            </a:prstGeom>
          </p:spPr>
        </p:pic>
        <p:sp>
          <p:nvSpPr>
            <p:cNvPr id="135" name="TextBox 134"/>
            <p:cNvSpPr txBox="1"/>
            <p:nvPr/>
          </p:nvSpPr>
          <p:spPr>
            <a:xfrm>
              <a:off x="3400817" y="6366919"/>
              <a:ext cx="1234440" cy="166571"/>
            </a:xfrm>
            <a:prstGeom prst="rect">
              <a:avLst/>
            </a:prstGeom>
            <a:noFill/>
          </p:spPr>
          <p:txBody>
            <a:bodyPr wrap="square" lIns="0" tIns="0" rIns="0" bIns="0" rtlCol="0" anchor="t" anchorCtr="0">
              <a:noAutofit/>
            </a:bodyPr>
            <a:lstStyle/>
            <a:p>
              <a:pPr algn="ctr"/>
              <a:r>
                <a:rPr lang="en-US" sz="728" b="1" dirty="0">
                  <a:solidFill>
                    <a:srgbClr val="FAA634"/>
                  </a:solidFill>
                  <a:latin typeface="Arial" panose="020B0604020202020204" pitchFamily="34" charset="0"/>
                  <a:cs typeface="Arial" panose="020B0604020202020204" pitchFamily="34" charset="0"/>
                </a:rPr>
                <a:t>Availability Zone 1</a:t>
              </a:r>
            </a:p>
          </p:txBody>
        </p:sp>
        <p:sp>
          <p:nvSpPr>
            <p:cNvPr id="136" name="TextBox 135"/>
            <p:cNvSpPr txBox="1"/>
            <p:nvPr/>
          </p:nvSpPr>
          <p:spPr>
            <a:xfrm>
              <a:off x="7008244" y="6366919"/>
              <a:ext cx="1288218" cy="195524"/>
            </a:xfrm>
            <a:prstGeom prst="rect">
              <a:avLst/>
            </a:prstGeom>
            <a:noFill/>
          </p:spPr>
          <p:txBody>
            <a:bodyPr wrap="square" lIns="0" tIns="0" rIns="0" bIns="0" rtlCol="0" anchor="t" anchorCtr="0">
              <a:noAutofit/>
            </a:bodyPr>
            <a:lstStyle/>
            <a:p>
              <a:pPr algn="ctr"/>
              <a:r>
                <a:rPr lang="en-US" sz="728" b="1" dirty="0">
                  <a:solidFill>
                    <a:srgbClr val="FAA634"/>
                  </a:solidFill>
                  <a:latin typeface="Arial" panose="020B0604020202020204" pitchFamily="34" charset="0"/>
                  <a:cs typeface="Arial" panose="020B0604020202020204" pitchFamily="34" charset="0"/>
                </a:rPr>
                <a:t>Availability Zone 2</a:t>
              </a:r>
            </a:p>
          </p:txBody>
        </p:sp>
        <p:sp>
          <p:nvSpPr>
            <p:cNvPr id="137" name="TextBox 136"/>
            <p:cNvSpPr txBox="1"/>
            <p:nvPr/>
          </p:nvSpPr>
          <p:spPr>
            <a:xfrm>
              <a:off x="5250233" y="1208571"/>
              <a:ext cx="1170948" cy="182703"/>
            </a:xfrm>
            <a:prstGeom prst="rect">
              <a:avLst/>
            </a:prstGeom>
            <a:solidFill>
              <a:srgbClr val="FFFFE5"/>
            </a:solidFill>
          </p:spPr>
          <p:txBody>
            <a:bodyPr wrap="square" lIns="0" tIns="0" rIns="0" bIns="0" rtlCol="0" anchor="t" anchorCtr="0">
              <a:noAutofit/>
            </a:bodyPr>
            <a:lstStyle/>
            <a:p>
              <a:pPr algn="ctr"/>
              <a:r>
                <a:rPr lang="en-US" sz="728" b="1" dirty="0">
                  <a:latin typeface="Arial" panose="020B0604020202020204" pitchFamily="34" charset="0"/>
                  <a:cs typeface="Arial" panose="020B0604020202020204" pitchFamily="34" charset="0"/>
                </a:rPr>
                <a:t>Internet gateway</a:t>
              </a:r>
            </a:p>
          </p:txBody>
        </p:sp>
        <p:sp>
          <p:nvSpPr>
            <p:cNvPr id="138" name="Rounded Rectangle 137"/>
            <p:cNvSpPr/>
            <p:nvPr/>
          </p:nvSpPr>
          <p:spPr>
            <a:xfrm>
              <a:off x="6251659" y="3575415"/>
              <a:ext cx="2589798" cy="2432475"/>
            </a:xfrm>
            <a:prstGeom prst="roundRect">
              <a:avLst>
                <a:gd name="adj" fmla="val 9818"/>
              </a:avLst>
            </a:prstGeom>
            <a:solidFill>
              <a:srgbClr val="CBD5E9"/>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Helvetica Neue"/>
                <a:cs typeface="Helvetica Neue"/>
              </a:endParaRPr>
            </a:p>
          </p:txBody>
        </p:sp>
      </p:grpSp>
      <p:sp>
        <p:nvSpPr>
          <p:cNvPr id="140" name="Rounded Rectangle 139"/>
          <p:cNvSpPr/>
          <p:nvPr/>
        </p:nvSpPr>
        <p:spPr>
          <a:xfrm>
            <a:off x="4111334" y="3372385"/>
            <a:ext cx="2777857" cy="647476"/>
          </a:xfrm>
          <a:prstGeom prst="roundRect">
            <a:avLst>
              <a:gd name="adj" fmla="val 9818"/>
            </a:avLst>
          </a:prstGeom>
          <a:solidFill>
            <a:srgbClr val="CBD5E9">
              <a:alpha val="50000"/>
            </a:srgbClr>
          </a:solid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26" dirty="0">
              <a:solidFill>
                <a:schemeClr val="tx1"/>
              </a:solidFill>
              <a:latin typeface="Helvetica Neue"/>
              <a:cs typeface="Helvetica Neue"/>
            </a:endParaRPr>
          </a:p>
        </p:txBody>
      </p:sp>
      <p:sp>
        <p:nvSpPr>
          <p:cNvPr id="141" name="Rounded Rectangle 140"/>
          <p:cNvSpPr/>
          <p:nvPr/>
        </p:nvSpPr>
        <p:spPr>
          <a:xfrm>
            <a:off x="4111334" y="2639046"/>
            <a:ext cx="2777857" cy="648230"/>
          </a:xfrm>
          <a:prstGeom prst="roundRect">
            <a:avLst>
              <a:gd name="adj" fmla="val 9818"/>
            </a:avLst>
          </a:prstGeom>
          <a:solidFill>
            <a:srgbClr val="CBD5E9">
              <a:alpha val="50000"/>
            </a:srgbClr>
          </a:solid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26" dirty="0">
              <a:solidFill>
                <a:schemeClr val="tx1"/>
              </a:solidFill>
              <a:latin typeface="Helvetica Neue"/>
              <a:cs typeface="Helvetica Neue"/>
            </a:endParaRPr>
          </a:p>
        </p:txBody>
      </p:sp>
      <p:pic>
        <p:nvPicPr>
          <p:cNvPr id="143" name="Picture 1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8158" y="435518"/>
            <a:ext cx="363071" cy="237005"/>
          </a:xfrm>
          <a:prstGeom prst="rect">
            <a:avLst/>
          </a:prstGeom>
        </p:spPr>
      </p:pic>
      <p:pic>
        <p:nvPicPr>
          <p:cNvPr id="144" name="Picture 143"/>
          <p:cNvPicPr>
            <a:picLocks noChangeAspect="1"/>
          </p:cNvPicPr>
          <p:nvPr/>
        </p:nvPicPr>
        <p:blipFill>
          <a:blip r:embed="rId5"/>
          <a:stretch>
            <a:fillRect/>
          </a:stretch>
        </p:blipFill>
        <p:spPr>
          <a:xfrm>
            <a:off x="3376357" y="2280745"/>
            <a:ext cx="142875" cy="159684"/>
          </a:xfrm>
          <a:prstGeom prst="rect">
            <a:avLst/>
          </a:prstGeom>
        </p:spPr>
      </p:pic>
      <p:pic>
        <p:nvPicPr>
          <p:cNvPr id="149" name="Picture 148"/>
          <p:cNvPicPr>
            <a:picLocks noChangeAspect="1"/>
          </p:cNvPicPr>
          <p:nvPr/>
        </p:nvPicPr>
        <p:blipFill>
          <a:blip r:embed="rId5"/>
          <a:stretch>
            <a:fillRect/>
          </a:stretch>
        </p:blipFill>
        <p:spPr>
          <a:xfrm>
            <a:off x="5891483" y="2265429"/>
            <a:ext cx="142875" cy="159684"/>
          </a:xfrm>
          <a:prstGeom prst="rect">
            <a:avLst/>
          </a:prstGeom>
        </p:spPr>
      </p:pic>
      <p:pic>
        <p:nvPicPr>
          <p:cNvPr id="150" name="Picture 149"/>
          <p:cNvPicPr>
            <a:picLocks noChangeAspect="1"/>
          </p:cNvPicPr>
          <p:nvPr/>
        </p:nvPicPr>
        <p:blipFill>
          <a:blip r:embed="rId5"/>
          <a:stretch>
            <a:fillRect/>
          </a:stretch>
        </p:blipFill>
        <p:spPr>
          <a:xfrm>
            <a:off x="3380102" y="741583"/>
            <a:ext cx="142875" cy="159684"/>
          </a:xfrm>
          <a:prstGeom prst="rect">
            <a:avLst/>
          </a:prstGeom>
        </p:spPr>
      </p:pic>
      <p:pic>
        <p:nvPicPr>
          <p:cNvPr id="151" name="Picture 150"/>
          <p:cNvPicPr>
            <a:picLocks noChangeAspect="1"/>
          </p:cNvPicPr>
          <p:nvPr/>
        </p:nvPicPr>
        <p:blipFill>
          <a:blip r:embed="rId5"/>
          <a:stretch>
            <a:fillRect/>
          </a:stretch>
        </p:blipFill>
        <p:spPr>
          <a:xfrm>
            <a:off x="5890085" y="742855"/>
            <a:ext cx="142875" cy="159684"/>
          </a:xfrm>
          <a:prstGeom prst="rect">
            <a:avLst/>
          </a:prstGeom>
        </p:spPr>
      </p:pic>
      <p:sp>
        <p:nvSpPr>
          <p:cNvPr id="152" name="TextBox 33"/>
          <p:cNvSpPr txBox="1">
            <a:spLocks noChangeArrowheads="1"/>
          </p:cNvSpPr>
          <p:nvPr/>
        </p:nvSpPr>
        <p:spPr bwMode="auto">
          <a:xfrm>
            <a:off x="4711964" y="4124189"/>
            <a:ext cx="1545011" cy="112018"/>
          </a:xfrm>
          <a:prstGeom prst="rect">
            <a:avLst/>
          </a:prstGeom>
          <a:solidFill>
            <a:srgbClr val="FFFFE5"/>
          </a:solidFill>
          <a:ln w="9525">
            <a:noFill/>
            <a:miter lim="800000"/>
            <a:headEnd/>
            <a:tailEnd/>
          </a:ln>
        </p:spPr>
        <p:txBody>
          <a:bodyPr wrap="square" tIns="0" bIns="0">
            <a:spAutoFit/>
          </a:bodyPr>
          <a:lstStyle/>
          <a:p>
            <a:pPr algn="ctr"/>
            <a:r>
              <a:rPr lang="en-US" sz="728" dirty="0">
                <a:latin typeface="Arial" panose="020B0604020202020204" pitchFamily="34" charset="0"/>
                <a:ea typeface="Verdana" pitchFamily="34" charset="0"/>
                <a:cs typeface="Arial" panose="020B0604020202020204" pitchFamily="34" charset="0"/>
              </a:rPr>
              <a:t>Virtual private cloud 10.0.0.0/16</a:t>
            </a:r>
          </a:p>
        </p:txBody>
      </p:sp>
      <p:pic>
        <p:nvPicPr>
          <p:cNvPr id="153" name="Picture 152"/>
          <p:cNvPicPr>
            <a:picLocks noChangeAspect="1"/>
          </p:cNvPicPr>
          <p:nvPr/>
        </p:nvPicPr>
        <p:blipFill>
          <a:blip r:embed="rId6"/>
          <a:stretch>
            <a:fillRect/>
          </a:stretch>
        </p:blipFill>
        <p:spPr>
          <a:xfrm>
            <a:off x="5294568" y="1941859"/>
            <a:ext cx="389773" cy="403412"/>
          </a:xfrm>
          <a:prstGeom prst="rect">
            <a:avLst/>
          </a:prstGeom>
        </p:spPr>
      </p:pic>
      <p:pic>
        <p:nvPicPr>
          <p:cNvPr id="154" name="Picture 153"/>
          <p:cNvPicPr>
            <a:picLocks noChangeAspect="1"/>
          </p:cNvPicPr>
          <p:nvPr/>
        </p:nvPicPr>
        <p:blipFill>
          <a:blip r:embed="rId7"/>
          <a:stretch>
            <a:fillRect/>
          </a:stretch>
        </p:blipFill>
        <p:spPr>
          <a:xfrm>
            <a:off x="3702080" y="1074398"/>
            <a:ext cx="423374" cy="443753"/>
          </a:xfrm>
          <a:prstGeom prst="rect">
            <a:avLst/>
          </a:prstGeom>
        </p:spPr>
      </p:pic>
      <p:sp>
        <p:nvSpPr>
          <p:cNvPr id="155" name="TextBox 154"/>
          <p:cNvSpPr txBox="1"/>
          <p:nvPr/>
        </p:nvSpPr>
        <p:spPr>
          <a:xfrm>
            <a:off x="3687751" y="1556546"/>
            <a:ext cx="423582" cy="181535"/>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NAT gateway</a:t>
            </a:r>
          </a:p>
        </p:txBody>
      </p:sp>
      <p:pic>
        <p:nvPicPr>
          <p:cNvPr id="156" name="Picture 155"/>
          <p:cNvPicPr>
            <a:picLocks noChangeAspect="1"/>
          </p:cNvPicPr>
          <p:nvPr/>
        </p:nvPicPr>
        <p:blipFill>
          <a:blip r:embed="rId7"/>
          <a:stretch>
            <a:fillRect/>
          </a:stretch>
        </p:blipFill>
        <p:spPr>
          <a:xfrm>
            <a:off x="6903519" y="1107700"/>
            <a:ext cx="423374" cy="443753"/>
          </a:xfrm>
          <a:prstGeom prst="rect">
            <a:avLst/>
          </a:prstGeom>
        </p:spPr>
      </p:pic>
      <p:sp>
        <p:nvSpPr>
          <p:cNvPr id="157" name="TextBox 156"/>
          <p:cNvSpPr txBox="1"/>
          <p:nvPr/>
        </p:nvSpPr>
        <p:spPr>
          <a:xfrm>
            <a:off x="6889190" y="1589848"/>
            <a:ext cx="423582" cy="181535"/>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NAT gateway</a:t>
            </a:r>
          </a:p>
        </p:txBody>
      </p:sp>
      <p:sp>
        <p:nvSpPr>
          <p:cNvPr id="158" name="TextBox 157"/>
          <p:cNvSpPr txBox="1"/>
          <p:nvPr/>
        </p:nvSpPr>
        <p:spPr>
          <a:xfrm>
            <a:off x="3950031" y="1895074"/>
            <a:ext cx="692484" cy="540404"/>
          </a:xfrm>
          <a:prstGeom prst="rect">
            <a:avLst/>
          </a:prstGeom>
          <a:noFill/>
        </p:spPr>
        <p:txBody>
          <a:bodyPr wrap="square" rtlCol="0">
            <a:spAutoFit/>
          </a:bodyPr>
          <a:lstStyle/>
          <a:p>
            <a:pPr algn="ctr"/>
            <a:r>
              <a:rPr lang="en-US" sz="728" dirty="0">
                <a:latin typeface="Arial" panose="020B0604020202020204" pitchFamily="34" charset="0"/>
                <a:cs typeface="Arial" panose="020B0604020202020204" pitchFamily="34" charset="0"/>
              </a:rPr>
              <a:t>Public subnet</a:t>
            </a:r>
          </a:p>
          <a:p>
            <a:pPr algn="ctr"/>
            <a:r>
              <a:rPr lang="en-US" sz="728" dirty="0">
                <a:latin typeface="Arial" panose="020B0604020202020204" pitchFamily="34" charset="0"/>
                <a:cs typeface="Arial" panose="020B0604020202020204" pitchFamily="34" charset="0"/>
              </a:rPr>
              <a:t>10.0.128.0/20</a:t>
            </a:r>
          </a:p>
        </p:txBody>
      </p:sp>
      <p:sp>
        <p:nvSpPr>
          <p:cNvPr id="159" name="TextBox 158"/>
          <p:cNvSpPr txBox="1"/>
          <p:nvPr/>
        </p:nvSpPr>
        <p:spPr>
          <a:xfrm>
            <a:off x="6434183" y="1887795"/>
            <a:ext cx="692484" cy="540404"/>
          </a:xfrm>
          <a:prstGeom prst="rect">
            <a:avLst/>
          </a:prstGeom>
          <a:noFill/>
        </p:spPr>
        <p:txBody>
          <a:bodyPr wrap="square" rtlCol="0">
            <a:spAutoFit/>
          </a:bodyPr>
          <a:lstStyle/>
          <a:p>
            <a:pPr algn="ctr"/>
            <a:r>
              <a:rPr lang="en-US" sz="728" dirty="0">
                <a:latin typeface="Arial" panose="020B0604020202020204" pitchFamily="34" charset="0"/>
                <a:cs typeface="Arial" panose="020B0604020202020204" pitchFamily="34" charset="0"/>
              </a:rPr>
              <a:t>Public subnet</a:t>
            </a:r>
          </a:p>
          <a:p>
            <a:pPr algn="ctr"/>
            <a:r>
              <a:rPr lang="en-US" sz="728" dirty="0">
                <a:latin typeface="Arial" panose="020B0604020202020204" pitchFamily="34" charset="0"/>
                <a:cs typeface="Arial" panose="020B0604020202020204" pitchFamily="34" charset="0"/>
              </a:rPr>
              <a:t>10.0.144.0/20</a:t>
            </a:r>
          </a:p>
        </p:txBody>
      </p:sp>
      <p:sp>
        <p:nvSpPr>
          <p:cNvPr id="160" name="TextBox 159"/>
          <p:cNvSpPr txBox="1"/>
          <p:nvPr/>
        </p:nvSpPr>
        <p:spPr>
          <a:xfrm>
            <a:off x="3347540" y="3802469"/>
            <a:ext cx="726141" cy="428387"/>
          </a:xfrm>
          <a:prstGeom prst="rect">
            <a:avLst/>
          </a:prstGeom>
          <a:noFill/>
        </p:spPr>
        <p:txBody>
          <a:bodyPr wrap="square" rtlCol="0">
            <a:spAutoFit/>
          </a:bodyPr>
          <a:lstStyle/>
          <a:p>
            <a:pPr algn="ctr"/>
            <a:r>
              <a:rPr lang="en-US" sz="728" dirty="0">
                <a:latin typeface="Arial" panose="020B0604020202020204" pitchFamily="34" charset="0"/>
                <a:cs typeface="Arial" panose="020B0604020202020204" pitchFamily="34" charset="0"/>
              </a:rPr>
              <a:t>Private subnet</a:t>
            </a:r>
          </a:p>
          <a:p>
            <a:pPr algn="ctr"/>
            <a:r>
              <a:rPr lang="en-US" sz="728" dirty="0">
                <a:latin typeface="Arial" panose="020B0604020202020204" pitchFamily="34" charset="0"/>
                <a:cs typeface="Arial" panose="020B0604020202020204" pitchFamily="34" charset="0"/>
              </a:rPr>
              <a:t>10.0.0.0/19</a:t>
            </a:r>
          </a:p>
        </p:txBody>
      </p:sp>
      <p:cxnSp>
        <p:nvCxnSpPr>
          <p:cNvPr id="161" name="Straight Connector 160"/>
          <p:cNvCxnSpPr/>
          <p:nvPr/>
        </p:nvCxnSpPr>
        <p:spPr>
          <a:xfrm>
            <a:off x="5403458" y="820672"/>
            <a:ext cx="0" cy="1121190"/>
          </a:xfrm>
          <a:prstGeom prst="line">
            <a:avLst/>
          </a:prstGeom>
          <a:ln w="19050"/>
          <a:effectLst>
            <a:outerShdw blurRad="50800" dist="38100" dir="2700000" algn="ctr" rotWithShape="0">
              <a:schemeClr val="bg2">
                <a:lumMod val="50000"/>
              </a:schemeClr>
            </a:outerShdw>
          </a:effectLst>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6889190" y="3816603"/>
            <a:ext cx="726141" cy="428387"/>
          </a:xfrm>
          <a:prstGeom prst="rect">
            <a:avLst/>
          </a:prstGeom>
          <a:noFill/>
        </p:spPr>
        <p:txBody>
          <a:bodyPr wrap="square" rtlCol="0">
            <a:spAutoFit/>
          </a:bodyPr>
          <a:lstStyle/>
          <a:p>
            <a:pPr algn="ctr"/>
            <a:r>
              <a:rPr lang="en-US" sz="728" dirty="0">
                <a:latin typeface="Arial" panose="020B0604020202020204" pitchFamily="34" charset="0"/>
                <a:cs typeface="Arial" panose="020B0604020202020204" pitchFamily="34" charset="0"/>
              </a:rPr>
              <a:t>Private subnet</a:t>
            </a:r>
          </a:p>
          <a:p>
            <a:pPr algn="ctr"/>
            <a:r>
              <a:rPr lang="en-US" sz="728" dirty="0">
                <a:latin typeface="Arial" panose="020B0604020202020204" pitchFamily="34" charset="0"/>
                <a:cs typeface="Arial" panose="020B0604020202020204" pitchFamily="34" charset="0"/>
              </a:rPr>
              <a:t>10.0.32.0/19</a:t>
            </a:r>
          </a:p>
        </p:txBody>
      </p:sp>
      <p:cxnSp>
        <p:nvCxnSpPr>
          <p:cNvPr id="163" name="Straight Connector 162"/>
          <p:cNvCxnSpPr/>
          <p:nvPr/>
        </p:nvCxnSpPr>
        <p:spPr>
          <a:xfrm>
            <a:off x="5407809" y="1359258"/>
            <a:ext cx="0" cy="3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Elbow Connector 138"/>
          <p:cNvCxnSpPr>
            <a:stCxn id="122" idx="3"/>
          </p:cNvCxnSpPr>
          <p:nvPr/>
        </p:nvCxnSpPr>
        <p:spPr>
          <a:xfrm>
            <a:off x="5684340" y="2143565"/>
            <a:ext cx="756397" cy="217842"/>
          </a:xfrm>
          <a:prstGeom prst="straightConnector1">
            <a:avLst/>
          </a:prstGeom>
          <a:ln w="19050">
            <a:tailEnd type="triangle"/>
          </a:ln>
          <a:effectLst>
            <a:outerShdw blurRad="50800" dist="38100" dir="2700000" algn="ctr" rotWithShape="0">
              <a:schemeClr val="bg2">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165" name="Elbow Connector 142"/>
          <p:cNvCxnSpPr>
            <a:stCxn id="122" idx="1"/>
          </p:cNvCxnSpPr>
          <p:nvPr/>
        </p:nvCxnSpPr>
        <p:spPr>
          <a:xfrm flipH="1">
            <a:off x="4535752" y="2143566"/>
            <a:ext cx="758819" cy="218504"/>
          </a:xfrm>
          <a:prstGeom prst="straightConnector1">
            <a:avLst/>
          </a:prstGeom>
          <a:ln w="19050">
            <a:tailEnd type="triangle"/>
          </a:ln>
          <a:effectLst>
            <a:outerShdw blurRad="50800" dist="38100" dir="2700000" algn="ctr" rotWithShape="0">
              <a:schemeClr val="bg2">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558334" y="821427"/>
            <a:ext cx="0" cy="1120435"/>
          </a:xfrm>
          <a:prstGeom prst="line">
            <a:avLst/>
          </a:prstGeom>
          <a:ln w="19050"/>
          <a:effectLst>
            <a:outerShdw blurRad="50800" dist="38100" dir="2700000" algn="ctr" rotWithShape="0">
              <a:schemeClr val="bg2">
                <a:lumMod val="50000"/>
              </a:schemeClr>
            </a:outerShdw>
          </a:effectLst>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5192280" y="2342997"/>
            <a:ext cx="572883" cy="316369"/>
          </a:xfrm>
          <a:prstGeom prst="rect">
            <a:avLst/>
          </a:prstGeom>
          <a:solidFill>
            <a:srgbClr val="FFFFE5"/>
          </a:solidFill>
        </p:spPr>
        <p:txBody>
          <a:bodyPr wrap="square" lIns="0" rIns="0" rtlCol="0">
            <a:spAutoFit/>
          </a:bodyPr>
          <a:lstStyle/>
          <a:p>
            <a:pPr algn="ctr"/>
            <a:r>
              <a:rPr lang="en-US" sz="728" b="1" dirty="0">
                <a:latin typeface="Arial" panose="020B0604020202020204" pitchFamily="34" charset="0"/>
                <a:cs typeface="Arial" panose="020B0604020202020204" pitchFamily="34" charset="0"/>
              </a:rPr>
              <a:t>Elastic Load Balancing</a:t>
            </a:r>
          </a:p>
        </p:txBody>
      </p:sp>
      <p:sp>
        <p:nvSpPr>
          <p:cNvPr id="170" name="Rectangle 169"/>
          <p:cNvSpPr/>
          <p:nvPr/>
        </p:nvSpPr>
        <p:spPr>
          <a:xfrm>
            <a:off x="6171666" y="788512"/>
            <a:ext cx="1201725" cy="144716"/>
          </a:xfrm>
          <a:prstGeom prst="rect">
            <a:avLst/>
          </a:prstGeom>
          <a:solidFill>
            <a:srgbClr val="FAA6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1"/>
          </a:p>
        </p:txBody>
      </p:sp>
      <p:sp>
        <p:nvSpPr>
          <p:cNvPr id="173" name="TextBox 172"/>
          <p:cNvSpPr txBox="1"/>
          <p:nvPr/>
        </p:nvSpPr>
        <p:spPr>
          <a:xfrm>
            <a:off x="6223667" y="779296"/>
            <a:ext cx="1103223" cy="306238"/>
          </a:xfrm>
          <a:prstGeom prst="rect">
            <a:avLst/>
          </a:prstGeom>
          <a:noFill/>
        </p:spPr>
        <p:txBody>
          <a:bodyPr wrap="square" rtlCol="0">
            <a:spAutoFit/>
          </a:bodyPr>
          <a:lstStyle/>
          <a:p>
            <a:r>
              <a:rPr lang="en-US" sz="695" dirty="0">
                <a:latin typeface="Arial" panose="020B0604020202020204" pitchFamily="34" charset="0"/>
                <a:cs typeface="Arial" panose="020B0604020202020204" pitchFamily="34" charset="0"/>
              </a:rPr>
              <a:t>Elastic IPs (public route)</a:t>
            </a:r>
          </a:p>
        </p:txBody>
      </p:sp>
      <p:sp>
        <p:nvSpPr>
          <p:cNvPr id="174" name="Rectangle 173"/>
          <p:cNvSpPr/>
          <p:nvPr/>
        </p:nvSpPr>
        <p:spPr>
          <a:xfrm>
            <a:off x="3639575" y="791266"/>
            <a:ext cx="1201725" cy="144716"/>
          </a:xfrm>
          <a:prstGeom prst="rect">
            <a:avLst/>
          </a:prstGeom>
          <a:solidFill>
            <a:srgbClr val="FAA6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1"/>
          </a:p>
        </p:txBody>
      </p:sp>
      <p:sp>
        <p:nvSpPr>
          <p:cNvPr id="175" name="TextBox 174"/>
          <p:cNvSpPr txBox="1"/>
          <p:nvPr/>
        </p:nvSpPr>
        <p:spPr>
          <a:xfrm>
            <a:off x="3710610" y="779163"/>
            <a:ext cx="1103223" cy="306238"/>
          </a:xfrm>
          <a:prstGeom prst="rect">
            <a:avLst/>
          </a:prstGeom>
          <a:noFill/>
        </p:spPr>
        <p:txBody>
          <a:bodyPr wrap="square" rtlCol="0">
            <a:spAutoFit/>
          </a:bodyPr>
          <a:lstStyle/>
          <a:p>
            <a:r>
              <a:rPr lang="en-US" sz="695" dirty="0">
                <a:latin typeface="Arial" panose="020B0604020202020204" pitchFamily="34" charset="0"/>
                <a:cs typeface="Arial" panose="020B0604020202020204" pitchFamily="34" charset="0"/>
              </a:rPr>
              <a:t>Elastic IPs (public route)</a:t>
            </a:r>
          </a:p>
        </p:txBody>
      </p:sp>
      <p:sp>
        <p:nvSpPr>
          <p:cNvPr id="176" name="Rounded Rectangle 175"/>
          <p:cNvSpPr/>
          <p:nvPr/>
        </p:nvSpPr>
        <p:spPr>
          <a:xfrm>
            <a:off x="4343751" y="1103717"/>
            <a:ext cx="2291408" cy="660983"/>
          </a:xfrm>
          <a:prstGeom prst="roundRect">
            <a:avLst>
              <a:gd name="adj" fmla="val 9818"/>
            </a:avLst>
          </a:prstGeom>
          <a:solidFill>
            <a:srgbClr val="D2D9CA">
              <a:alpha val="50000"/>
            </a:srgbClr>
          </a:solid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26" dirty="0">
              <a:solidFill>
                <a:schemeClr val="tx1"/>
              </a:solidFill>
              <a:latin typeface="Helvetica Neue"/>
              <a:cs typeface="Helvetica Neue"/>
            </a:endParaRPr>
          </a:p>
        </p:txBody>
      </p:sp>
      <p:sp>
        <p:nvSpPr>
          <p:cNvPr id="179" name="TextBox 178"/>
          <p:cNvSpPr txBox="1"/>
          <p:nvPr/>
        </p:nvSpPr>
        <p:spPr>
          <a:xfrm>
            <a:off x="4544168" y="1531368"/>
            <a:ext cx="423582" cy="181535"/>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Bastion host</a:t>
            </a:r>
          </a:p>
        </p:txBody>
      </p:sp>
      <p:pic>
        <p:nvPicPr>
          <p:cNvPr id="180" name="Picture 17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0533" y="1151412"/>
            <a:ext cx="360518" cy="373870"/>
          </a:xfrm>
          <a:prstGeom prst="rect">
            <a:avLst/>
          </a:prstGeom>
        </p:spPr>
      </p:pic>
      <p:sp>
        <p:nvSpPr>
          <p:cNvPr id="181" name="TextBox 180"/>
          <p:cNvSpPr txBox="1"/>
          <p:nvPr/>
        </p:nvSpPr>
        <p:spPr>
          <a:xfrm>
            <a:off x="5004518" y="1508590"/>
            <a:ext cx="977407" cy="181535"/>
          </a:xfrm>
          <a:prstGeom prst="rect">
            <a:avLst/>
          </a:prstGeom>
          <a:noFill/>
        </p:spPr>
        <p:txBody>
          <a:bodyPr wrap="square" lIns="0" tIns="0" rIns="0" bIns="0" rtlCol="0" anchor="t">
            <a:noAutofit/>
          </a:bodyPr>
          <a:lstStyle/>
          <a:p>
            <a:pPr algn="ctr"/>
            <a:r>
              <a:rPr lang="en-US" sz="728" b="1" dirty="0">
                <a:solidFill>
                  <a:schemeClr val="accent6">
                    <a:lumMod val="50000"/>
                  </a:schemeClr>
                </a:solidFill>
                <a:latin typeface="Arial" panose="020B0604020202020204" pitchFamily="34" charset="0"/>
                <a:cs typeface="Arial" panose="020B0604020202020204" pitchFamily="34" charset="0"/>
              </a:rPr>
              <a:t>Bastion </a:t>
            </a:r>
            <a:br>
              <a:rPr lang="en-US" sz="728" b="1" dirty="0">
                <a:solidFill>
                  <a:schemeClr val="accent6">
                    <a:lumMod val="50000"/>
                  </a:schemeClr>
                </a:solidFill>
                <a:latin typeface="Arial" panose="020B0604020202020204" pitchFamily="34" charset="0"/>
                <a:cs typeface="Arial" panose="020B0604020202020204" pitchFamily="34" charset="0"/>
              </a:rPr>
            </a:br>
            <a:r>
              <a:rPr lang="en-US" sz="728" b="1" dirty="0">
                <a:solidFill>
                  <a:schemeClr val="accent6">
                    <a:lumMod val="50000"/>
                  </a:schemeClr>
                </a:solidFill>
                <a:latin typeface="Arial" panose="020B0604020202020204" pitchFamily="34" charset="0"/>
                <a:cs typeface="Arial" panose="020B0604020202020204" pitchFamily="34" charset="0"/>
              </a:rPr>
              <a:t>Auto Scaling group</a:t>
            </a:r>
          </a:p>
        </p:txBody>
      </p:sp>
      <p:sp>
        <p:nvSpPr>
          <p:cNvPr id="182" name="TextBox 181"/>
          <p:cNvSpPr txBox="1"/>
          <p:nvPr/>
        </p:nvSpPr>
        <p:spPr>
          <a:xfrm>
            <a:off x="4861524" y="3033126"/>
            <a:ext cx="1265032" cy="264320"/>
          </a:xfrm>
          <a:prstGeom prst="rect">
            <a:avLst/>
          </a:prstGeom>
          <a:noFill/>
        </p:spPr>
        <p:txBody>
          <a:bodyPr wrap="square" lIns="0" tIns="0" rIns="0" bIns="0" rtlCol="0" anchor="t">
            <a:noAutofit/>
          </a:bodyPr>
          <a:lstStyle/>
          <a:p>
            <a:pPr algn="ctr"/>
            <a:r>
              <a:rPr lang="en-US" sz="728" b="1" dirty="0">
                <a:solidFill>
                  <a:schemeClr val="accent1">
                    <a:lumMod val="50000"/>
                  </a:schemeClr>
                </a:solidFill>
                <a:latin typeface="Arial" panose="020B0604020202020204" pitchFamily="34" charset="0"/>
                <a:cs typeface="Arial" panose="020B0604020202020204" pitchFamily="34" charset="0"/>
              </a:rPr>
              <a:t>Alfresco Content Services </a:t>
            </a:r>
            <a:br>
              <a:rPr lang="en-US" sz="728" b="1" dirty="0">
                <a:solidFill>
                  <a:schemeClr val="accent1">
                    <a:lumMod val="50000"/>
                  </a:schemeClr>
                </a:solidFill>
                <a:latin typeface="Arial" panose="020B0604020202020204" pitchFamily="34" charset="0"/>
                <a:cs typeface="Arial" panose="020B0604020202020204" pitchFamily="34" charset="0"/>
              </a:rPr>
            </a:br>
            <a:r>
              <a:rPr lang="en-US" sz="728" b="1" dirty="0">
                <a:solidFill>
                  <a:schemeClr val="accent1">
                    <a:lumMod val="50000"/>
                  </a:schemeClr>
                </a:solidFill>
                <a:latin typeface="Arial" panose="020B0604020202020204" pitchFamily="34" charset="0"/>
                <a:cs typeface="Arial" panose="020B0604020202020204" pitchFamily="34" charset="0"/>
              </a:rPr>
              <a:t>Auto Scaling group</a:t>
            </a:r>
          </a:p>
        </p:txBody>
      </p:sp>
      <p:sp>
        <p:nvSpPr>
          <p:cNvPr id="183" name="TextBox 182"/>
          <p:cNvSpPr txBox="1"/>
          <p:nvPr/>
        </p:nvSpPr>
        <p:spPr>
          <a:xfrm>
            <a:off x="4901429" y="3766796"/>
            <a:ext cx="1154993" cy="246215"/>
          </a:xfrm>
          <a:prstGeom prst="rect">
            <a:avLst/>
          </a:prstGeom>
          <a:noFill/>
        </p:spPr>
        <p:txBody>
          <a:bodyPr wrap="square" lIns="0" tIns="0" rIns="0" bIns="0" rtlCol="0" anchor="t">
            <a:noAutofit/>
          </a:bodyPr>
          <a:lstStyle/>
          <a:p>
            <a:pPr algn="ctr"/>
            <a:r>
              <a:rPr lang="en-US" sz="728" b="1" dirty="0">
                <a:solidFill>
                  <a:schemeClr val="accent1">
                    <a:lumMod val="50000"/>
                  </a:schemeClr>
                </a:solidFill>
                <a:latin typeface="Arial" panose="020B0604020202020204" pitchFamily="34" charset="0"/>
                <a:cs typeface="Arial" panose="020B0604020202020204" pitchFamily="34" charset="0"/>
              </a:rPr>
              <a:t>Alfresco Search Services </a:t>
            </a:r>
            <a:br>
              <a:rPr lang="en-US" sz="728" b="1" dirty="0">
                <a:solidFill>
                  <a:schemeClr val="accent1">
                    <a:lumMod val="50000"/>
                  </a:schemeClr>
                </a:solidFill>
                <a:latin typeface="Arial" panose="020B0604020202020204" pitchFamily="34" charset="0"/>
                <a:cs typeface="Arial" panose="020B0604020202020204" pitchFamily="34" charset="0"/>
              </a:rPr>
            </a:br>
            <a:r>
              <a:rPr lang="en-US" sz="728" b="1" dirty="0">
                <a:solidFill>
                  <a:schemeClr val="accent1">
                    <a:lumMod val="50000"/>
                  </a:schemeClr>
                </a:solidFill>
                <a:latin typeface="Arial" panose="020B0604020202020204" pitchFamily="34" charset="0"/>
                <a:cs typeface="Arial" panose="020B0604020202020204" pitchFamily="34" charset="0"/>
              </a:rPr>
              <a:t>Auto Scaling group</a:t>
            </a:r>
          </a:p>
        </p:txBody>
      </p:sp>
      <p:sp>
        <p:nvSpPr>
          <p:cNvPr id="184" name="TextBox 183"/>
          <p:cNvSpPr txBox="1"/>
          <p:nvPr/>
        </p:nvSpPr>
        <p:spPr>
          <a:xfrm>
            <a:off x="4157535" y="3147740"/>
            <a:ext cx="858647" cy="181535"/>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Alfresco servers</a:t>
            </a:r>
          </a:p>
        </p:txBody>
      </p:sp>
      <p:sp>
        <p:nvSpPr>
          <p:cNvPr id="187" name="TextBox 186"/>
          <p:cNvSpPr txBox="1"/>
          <p:nvPr/>
        </p:nvSpPr>
        <p:spPr>
          <a:xfrm>
            <a:off x="5997895" y="3148582"/>
            <a:ext cx="858647" cy="181535"/>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Alfresco servers</a:t>
            </a:r>
          </a:p>
        </p:txBody>
      </p:sp>
      <p:sp>
        <p:nvSpPr>
          <p:cNvPr id="188" name="TextBox 187"/>
          <p:cNvSpPr txBox="1"/>
          <p:nvPr/>
        </p:nvSpPr>
        <p:spPr>
          <a:xfrm>
            <a:off x="5987721" y="3892035"/>
            <a:ext cx="858647" cy="181535"/>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Index servers</a:t>
            </a:r>
          </a:p>
        </p:txBody>
      </p:sp>
      <p:sp>
        <p:nvSpPr>
          <p:cNvPr id="189" name="TextBox 188"/>
          <p:cNvSpPr txBox="1"/>
          <p:nvPr/>
        </p:nvSpPr>
        <p:spPr>
          <a:xfrm>
            <a:off x="4117468" y="3893290"/>
            <a:ext cx="858647" cy="181535"/>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Index servers</a:t>
            </a:r>
          </a:p>
        </p:txBody>
      </p:sp>
      <p:pic>
        <p:nvPicPr>
          <p:cNvPr id="190" name="Picture 18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97058" y="1835983"/>
            <a:ext cx="393766" cy="388769"/>
          </a:xfrm>
          <a:prstGeom prst="rect">
            <a:avLst/>
          </a:prstGeom>
        </p:spPr>
      </p:pic>
      <p:sp>
        <p:nvSpPr>
          <p:cNvPr id="191" name="TextBox 190"/>
          <p:cNvSpPr txBox="1"/>
          <p:nvPr/>
        </p:nvSpPr>
        <p:spPr>
          <a:xfrm>
            <a:off x="8107522" y="2282208"/>
            <a:ext cx="523696" cy="478859"/>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Amazon S3 for shared content store</a:t>
            </a:r>
          </a:p>
        </p:txBody>
      </p:sp>
      <p:pic>
        <p:nvPicPr>
          <p:cNvPr id="192" name="Picture 1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424" y="2888255"/>
            <a:ext cx="302638" cy="398932"/>
          </a:xfrm>
          <a:prstGeom prst="rect">
            <a:avLst/>
          </a:prstGeom>
        </p:spPr>
      </p:pic>
      <p:pic>
        <p:nvPicPr>
          <p:cNvPr id="193" name="Picture 19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36019" y="2888344"/>
            <a:ext cx="302638" cy="398932"/>
          </a:xfrm>
          <a:prstGeom prst="rect">
            <a:avLst/>
          </a:prstGeom>
        </p:spPr>
      </p:pic>
      <p:sp>
        <p:nvSpPr>
          <p:cNvPr id="205" name="TextBox 204"/>
          <p:cNvSpPr txBox="1"/>
          <p:nvPr/>
        </p:nvSpPr>
        <p:spPr>
          <a:xfrm>
            <a:off x="3376359" y="3325667"/>
            <a:ext cx="620432" cy="181535"/>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RDS DB instance</a:t>
            </a:r>
          </a:p>
        </p:txBody>
      </p:sp>
      <p:sp>
        <p:nvSpPr>
          <p:cNvPr id="206" name="TextBox 205"/>
          <p:cNvSpPr txBox="1"/>
          <p:nvPr/>
        </p:nvSpPr>
        <p:spPr>
          <a:xfrm>
            <a:off x="6989063" y="3326902"/>
            <a:ext cx="620432" cy="327179"/>
          </a:xfrm>
          <a:prstGeom prst="rect">
            <a:avLst/>
          </a:prstGeom>
          <a:noFill/>
        </p:spPr>
        <p:txBody>
          <a:bodyPr wrap="square" lIns="0" tIns="0" rIns="0" bIns="0" rtlCol="0" anchor="t">
            <a:noAutofit/>
          </a:bodyPr>
          <a:lstStyle/>
          <a:p>
            <a:pPr algn="ctr"/>
            <a:r>
              <a:rPr lang="en-US" sz="728" b="1" dirty="0">
                <a:latin typeface="Arial" panose="020B0604020202020204" pitchFamily="34" charset="0"/>
                <a:cs typeface="Arial" panose="020B0604020202020204" pitchFamily="34" charset="0"/>
              </a:rPr>
              <a:t>RDS DB instance standby</a:t>
            </a:r>
          </a:p>
        </p:txBody>
      </p:sp>
      <p:pic>
        <p:nvPicPr>
          <p:cNvPr id="207" name="Picture 20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2311" y="2761369"/>
            <a:ext cx="360517" cy="380546"/>
          </a:xfrm>
          <a:prstGeom prst="rect">
            <a:avLst/>
          </a:prstGeom>
        </p:spPr>
      </p:pic>
      <p:pic>
        <p:nvPicPr>
          <p:cNvPr id="209" name="Picture 20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52985" y="2761369"/>
            <a:ext cx="360517" cy="380546"/>
          </a:xfrm>
          <a:prstGeom prst="rect">
            <a:avLst/>
          </a:prstGeom>
        </p:spPr>
      </p:pic>
      <p:pic>
        <p:nvPicPr>
          <p:cNvPr id="210" name="Picture 20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04133" y="1154967"/>
            <a:ext cx="360517" cy="350503"/>
          </a:xfrm>
          <a:prstGeom prst="rect">
            <a:avLst/>
          </a:prstGeom>
        </p:spPr>
      </p:pic>
      <p:pic>
        <p:nvPicPr>
          <p:cNvPr id="212" name="Picture 2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98463" y="2693109"/>
            <a:ext cx="360517" cy="350503"/>
          </a:xfrm>
          <a:prstGeom prst="rect">
            <a:avLst/>
          </a:prstGeom>
        </p:spPr>
      </p:pic>
      <p:pic>
        <p:nvPicPr>
          <p:cNvPr id="216" name="Picture 2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98463" y="3412526"/>
            <a:ext cx="360517" cy="350503"/>
          </a:xfrm>
          <a:prstGeom prst="rect">
            <a:avLst/>
          </a:prstGeom>
        </p:spPr>
      </p:pic>
      <p:pic>
        <p:nvPicPr>
          <p:cNvPr id="217" name="Picture 2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4203" y="3480526"/>
            <a:ext cx="360517" cy="380546"/>
          </a:xfrm>
          <a:prstGeom prst="rect">
            <a:avLst/>
          </a:prstGeom>
        </p:spPr>
      </p:pic>
      <p:pic>
        <p:nvPicPr>
          <p:cNvPr id="218" name="Picture 2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50453" y="3480554"/>
            <a:ext cx="360517" cy="380546"/>
          </a:xfrm>
          <a:prstGeom prst="rect">
            <a:avLst/>
          </a:prstGeom>
        </p:spPr>
      </p:pic>
      <p:sp>
        <p:nvSpPr>
          <p:cNvPr id="2" name="Title 1"/>
          <p:cNvSpPr>
            <a:spLocks noGrp="1"/>
          </p:cNvSpPr>
          <p:nvPr>
            <p:ph type="title"/>
          </p:nvPr>
        </p:nvSpPr>
        <p:spPr>
          <a:xfrm>
            <a:off x="252663" y="181823"/>
            <a:ext cx="2444317" cy="1369630"/>
          </a:xfrm>
        </p:spPr>
        <p:txBody>
          <a:bodyPr>
            <a:normAutofit/>
          </a:bodyPr>
          <a:lstStyle/>
          <a:p>
            <a:r>
              <a:rPr lang="en-US" dirty="0"/>
              <a:t>ACS on </a:t>
            </a:r>
            <a:r>
              <a:rPr lang="en-US" dirty="0" smtClean="0"/>
              <a:t>AWS (Quick Start)</a:t>
            </a:r>
            <a:endParaRPr lang="en-US" dirty="0"/>
          </a:p>
        </p:txBody>
      </p:sp>
    </p:spTree>
    <p:extLst>
      <p:ext uri="{BB962C8B-B14F-4D97-AF65-F5344CB8AC3E}">
        <p14:creationId xmlns:p14="http://schemas.microsoft.com/office/powerpoint/2010/main" val="1011953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754913"/>
            <a:ext cx="9144000" cy="1339702"/>
          </a:xfrm>
        </p:spPr>
        <p:txBody>
          <a:bodyPr/>
          <a:lstStyle/>
          <a:p>
            <a:r>
              <a:rPr lang="en-US" dirty="0" smtClean="0"/>
              <a:t>What if we can deploy </a:t>
            </a:r>
            <a:r>
              <a:rPr lang="en-US" dirty="0"/>
              <a:t>an ACS </a:t>
            </a:r>
            <a:r>
              <a:rPr lang="en-US" dirty="0" smtClean="0"/>
              <a:t>infrastructure 100% redundant, auto scalable, auto healing, across multiple physical locations with </a:t>
            </a:r>
            <a:r>
              <a:rPr lang="en-US" dirty="0" smtClean="0"/>
              <a:t>zero-downtime? </a:t>
            </a:r>
            <a:endParaRPr lang="en-US" dirty="0"/>
          </a:p>
        </p:txBody>
      </p:sp>
      <p:sp>
        <p:nvSpPr>
          <p:cNvPr id="5" name="Content Placeholder 4"/>
          <p:cNvSpPr>
            <a:spLocks noGrp="1"/>
          </p:cNvSpPr>
          <p:nvPr>
            <p:ph sz="quarter" idx="10"/>
          </p:nvPr>
        </p:nvSpPr>
        <p:spPr/>
        <p:txBody>
          <a:bodyPr/>
          <a:lstStyle/>
          <a:p>
            <a:r>
              <a:rPr lang="en-US" dirty="0" smtClean="0"/>
              <a:t>Real use case</a:t>
            </a:r>
          </a:p>
          <a:p>
            <a:r>
              <a:rPr lang="en-US" dirty="0" smtClean="0"/>
              <a:t>Zero downtime would depend on </a:t>
            </a:r>
            <a:r>
              <a:rPr lang="en-US" dirty="0" smtClean="0"/>
              <a:t>major upgrades (database schema changes)</a:t>
            </a:r>
            <a:endParaRPr lang="en-US" dirty="0"/>
          </a:p>
        </p:txBody>
      </p:sp>
    </p:spTree>
    <p:extLst>
      <p:ext uri="{BB962C8B-B14F-4D97-AF65-F5344CB8AC3E}">
        <p14:creationId xmlns:p14="http://schemas.microsoft.com/office/powerpoint/2010/main" val="1023044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whoami</a:t>
            </a:r>
            <a:endParaRPr lang="en-US" dirty="0"/>
          </a:p>
        </p:txBody>
      </p:sp>
      <p:sp>
        <p:nvSpPr>
          <p:cNvPr id="3" name="Content Placeholder 2"/>
          <p:cNvSpPr>
            <a:spLocks noGrp="1"/>
          </p:cNvSpPr>
          <p:nvPr>
            <p:ph idx="1"/>
          </p:nvPr>
        </p:nvSpPr>
        <p:spPr>
          <a:xfrm>
            <a:off x="3268844" y="363839"/>
            <a:ext cx="5524282" cy="4221892"/>
          </a:xfrm>
        </p:spPr>
        <p:txBody>
          <a:bodyPr>
            <a:normAutofit fontScale="92500"/>
          </a:bodyPr>
          <a:lstStyle/>
          <a:p>
            <a:pPr marL="0" indent="0">
              <a:buNone/>
            </a:pPr>
            <a:r>
              <a:rPr lang="en-US" sz="2000" b="1" dirty="0" smtClean="0"/>
              <a:t>Toni de la Fuente / @</a:t>
            </a:r>
            <a:r>
              <a:rPr lang="en-US" sz="2000" b="1" dirty="0" err="1" smtClean="0"/>
              <a:t>ToniBlyx</a:t>
            </a:r>
            <a:r>
              <a:rPr lang="en-US" sz="2000" b="1" dirty="0" smtClean="0"/>
              <a:t> / </a:t>
            </a:r>
            <a:r>
              <a:rPr lang="en-US" sz="2000" b="1" dirty="0" err="1" smtClean="0"/>
              <a:t>blyx.com</a:t>
            </a:r>
            <a:r>
              <a:rPr lang="en-US" sz="2000" b="1" dirty="0" smtClean="0"/>
              <a:t> </a:t>
            </a:r>
          </a:p>
          <a:p>
            <a:r>
              <a:rPr lang="en-US" sz="2000" dirty="0" smtClean="0"/>
              <a:t>Atlanta (GA, US) based, Granada (ESP) raised</a:t>
            </a:r>
          </a:p>
          <a:p>
            <a:r>
              <a:rPr lang="en-US" sz="2000" dirty="0" smtClean="0"/>
              <a:t>Lead </a:t>
            </a:r>
            <a:r>
              <a:rPr lang="en-US" sz="2000" dirty="0" smtClean="0"/>
              <a:t>Security Operations and Cloud Security Architect</a:t>
            </a:r>
          </a:p>
          <a:p>
            <a:r>
              <a:rPr lang="en-US" sz="2000" dirty="0" smtClean="0"/>
              <a:t>Former Principal Solutions Engineer / Senior Solutions Engineer (USA, Spain and Portugal)</a:t>
            </a:r>
          </a:p>
          <a:p>
            <a:r>
              <a:rPr lang="en-US" sz="2000" dirty="0" smtClean="0"/>
              <a:t>~8 years as </a:t>
            </a:r>
            <a:r>
              <a:rPr lang="en-US" sz="2000" dirty="0" err="1" smtClean="0"/>
              <a:t>Alfrescan</a:t>
            </a:r>
            <a:r>
              <a:rPr lang="en-US" sz="2000" dirty="0" smtClean="0"/>
              <a:t> + </a:t>
            </a:r>
            <a:r>
              <a:rPr lang="en-US" sz="2000" dirty="0" smtClean="0"/>
              <a:t>3 years </a:t>
            </a:r>
            <a:r>
              <a:rPr lang="en-US" sz="2000" dirty="0" smtClean="0"/>
              <a:t>as partner</a:t>
            </a:r>
          </a:p>
          <a:p>
            <a:r>
              <a:rPr lang="en-US" sz="2000" b="1" dirty="0" smtClean="0"/>
              <a:t>Prowler</a:t>
            </a:r>
            <a:r>
              <a:rPr lang="en-US" sz="2000" dirty="0" smtClean="0"/>
              <a:t>, Alfresco </a:t>
            </a:r>
            <a:r>
              <a:rPr lang="en-US" sz="2000" b="1" dirty="0" smtClean="0"/>
              <a:t>BART</a:t>
            </a:r>
            <a:r>
              <a:rPr lang="en-US" sz="2000" dirty="0" smtClean="0"/>
              <a:t>, </a:t>
            </a:r>
            <a:r>
              <a:rPr lang="en-US" sz="2000" dirty="0"/>
              <a:t>Alfresco Security Best Practices </a:t>
            </a:r>
            <a:r>
              <a:rPr lang="en-US" sz="2000" dirty="0" smtClean="0"/>
              <a:t>Guide, </a:t>
            </a:r>
            <a:r>
              <a:rPr lang="en-US" sz="2000" dirty="0"/>
              <a:t>Alfresco </a:t>
            </a:r>
            <a:r>
              <a:rPr lang="en-US" sz="2000" b="1" dirty="0"/>
              <a:t>Backup and Disaster Recovery White </a:t>
            </a:r>
            <a:r>
              <a:rPr lang="en-US" sz="2000" b="1" dirty="0" smtClean="0"/>
              <a:t>Paper</a:t>
            </a:r>
            <a:r>
              <a:rPr lang="en-US" sz="2000" dirty="0" smtClean="0"/>
              <a:t>, AWS Quick Start for ACS, Nagios plugin, and more.</a:t>
            </a:r>
          </a:p>
        </p:txBody>
      </p:sp>
    </p:spTree>
    <p:extLst>
      <p:ext uri="{BB962C8B-B14F-4D97-AF65-F5344CB8AC3E}">
        <p14:creationId xmlns:p14="http://schemas.microsoft.com/office/powerpoint/2010/main" val="13220181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noAutofit/>
          </a:bodyPr>
          <a:lstStyle/>
          <a:p>
            <a:r>
              <a:rPr lang="en-US" sz="1600" dirty="0" smtClean="0"/>
              <a:t>Zero downtime</a:t>
            </a:r>
          </a:p>
          <a:p>
            <a:r>
              <a:rPr lang="en-US" sz="1600" dirty="0" smtClean="0"/>
              <a:t>AWS Multi AZ replication</a:t>
            </a:r>
          </a:p>
          <a:p>
            <a:r>
              <a:rPr lang="en-US" sz="1600" dirty="0" smtClean="0"/>
              <a:t>Auto-scaling out-in for Alfresco Repo tier</a:t>
            </a:r>
          </a:p>
          <a:p>
            <a:r>
              <a:rPr lang="en-US" sz="1600" dirty="0" smtClean="0"/>
              <a:t>Auto-scaling out-up-down</a:t>
            </a:r>
            <a:r>
              <a:rPr lang="en-US" sz="1600" dirty="0"/>
              <a:t> </a:t>
            </a:r>
            <a:r>
              <a:rPr lang="en-US" sz="1600" dirty="0" smtClean="0"/>
              <a:t>for Index tier</a:t>
            </a:r>
          </a:p>
          <a:p>
            <a:r>
              <a:rPr lang="en-US" sz="1600" dirty="0"/>
              <a:t>Self healing infrastructure (Chaos Monkey</a:t>
            </a:r>
            <a:r>
              <a:rPr lang="en-US" sz="1600" dirty="0" smtClean="0"/>
              <a:t>)</a:t>
            </a:r>
          </a:p>
          <a:p>
            <a:r>
              <a:rPr lang="en-US" sz="1600" dirty="0" err="1" smtClean="0"/>
              <a:t>Solr</a:t>
            </a:r>
            <a:r>
              <a:rPr lang="en-US" sz="1600" dirty="0" smtClean="0"/>
              <a:t> </a:t>
            </a:r>
            <a:r>
              <a:rPr lang="en-US" sz="1600" dirty="0" err="1" smtClean="0"/>
              <a:t>sharding</a:t>
            </a:r>
            <a:r>
              <a:rPr lang="en-US" sz="1600" dirty="0" smtClean="0"/>
              <a:t> using DB_ID_RANGE:</a:t>
            </a:r>
          </a:p>
          <a:p>
            <a:endParaRPr lang="en-US" sz="1600" dirty="0" smtClean="0"/>
          </a:p>
          <a:p>
            <a:endParaRPr lang="en-US" sz="1600" dirty="0" smtClean="0"/>
          </a:p>
          <a:p>
            <a:endParaRPr lang="en-US" sz="1600" dirty="0" smtClean="0"/>
          </a:p>
        </p:txBody>
      </p:sp>
      <p:grpSp>
        <p:nvGrpSpPr>
          <p:cNvPr id="37" name="Group 36"/>
          <p:cNvGrpSpPr/>
          <p:nvPr/>
        </p:nvGrpSpPr>
        <p:grpSpPr>
          <a:xfrm>
            <a:off x="391585" y="2886625"/>
            <a:ext cx="8427628" cy="1793752"/>
            <a:chOff x="391585" y="2886625"/>
            <a:chExt cx="8427628" cy="1793752"/>
          </a:xfrm>
        </p:grpSpPr>
        <p:sp>
          <p:nvSpPr>
            <p:cNvPr id="5" name="Rectangle 4"/>
            <p:cNvSpPr/>
            <p:nvPr/>
          </p:nvSpPr>
          <p:spPr>
            <a:xfrm>
              <a:off x="391585" y="2939022"/>
              <a:ext cx="1436433" cy="959483"/>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ysClr val="windowText" lastClr="000000"/>
                  </a:solidFill>
                </a:rPr>
                <a:t>ID: 1-10M</a:t>
              </a:r>
              <a:endParaRPr lang="en-US" dirty="0">
                <a:solidFill>
                  <a:sysClr val="windowText" lastClr="000000"/>
                </a:solidFill>
              </a:endParaRPr>
            </a:p>
          </p:txBody>
        </p:sp>
        <p:cxnSp>
          <p:nvCxnSpPr>
            <p:cNvPr id="6" name="Straight Arrow Connector 5"/>
            <p:cNvCxnSpPr>
              <a:stCxn id="5" idx="3"/>
            </p:cNvCxnSpPr>
            <p:nvPr/>
          </p:nvCxnSpPr>
          <p:spPr>
            <a:xfrm flipV="1">
              <a:off x="1828018" y="3417803"/>
              <a:ext cx="614849" cy="961"/>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42905" y="2890270"/>
              <a:ext cx="733791" cy="307777"/>
            </a:xfrm>
            <a:prstGeom prst="rect">
              <a:avLst/>
            </a:prstGeom>
            <a:ln>
              <a:noFill/>
            </a:ln>
          </p:spPr>
          <p:txBody>
            <a:bodyPr wrap="none">
              <a:spAutoFit/>
            </a:bodyPr>
            <a:lstStyle/>
            <a:p>
              <a:r>
                <a:rPr lang="en-US" sz="1400" dirty="0" smtClean="0"/>
                <a:t>Shard 1</a:t>
              </a:r>
              <a:endParaRPr lang="en-US" sz="1400" dirty="0"/>
            </a:p>
          </p:txBody>
        </p:sp>
        <p:grpSp>
          <p:nvGrpSpPr>
            <p:cNvPr id="30" name="Group 29"/>
            <p:cNvGrpSpPr/>
            <p:nvPr/>
          </p:nvGrpSpPr>
          <p:grpSpPr>
            <a:xfrm>
              <a:off x="1126314" y="3928394"/>
              <a:ext cx="1140056" cy="751983"/>
              <a:chOff x="1200745" y="3970926"/>
              <a:chExt cx="1140056" cy="751983"/>
            </a:xfrm>
          </p:grpSpPr>
          <p:cxnSp>
            <p:nvCxnSpPr>
              <p:cNvPr id="8" name="Straight Arrow Connector 7"/>
              <p:cNvCxnSpPr/>
              <p:nvPr/>
            </p:nvCxnSpPr>
            <p:spPr>
              <a:xfrm flipV="1">
                <a:off x="1770774" y="3970926"/>
                <a:ext cx="1113" cy="225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200745" y="4145828"/>
                <a:ext cx="1140056" cy="577081"/>
              </a:xfrm>
              <a:prstGeom prst="rect">
                <a:avLst/>
              </a:prstGeom>
              <a:ln>
                <a:noFill/>
              </a:ln>
            </p:spPr>
            <p:txBody>
              <a:bodyPr wrap="none">
                <a:spAutoFit/>
              </a:bodyPr>
              <a:lstStyle/>
              <a:p>
                <a:pPr algn="ctr"/>
                <a:r>
                  <a:rPr lang="en-US" sz="1050" b="1" dirty="0" smtClean="0"/>
                  <a:t>Trigger </a:t>
                </a:r>
              </a:p>
              <a:p>
                <a:pPr algn="ctr"/>
                <a:r>
                  <a:rPr lang="en-US" sz="1050" b="1" dirty="0" smtClean="0"/>
                  <a:t>Auto-scaling out </a:t>
                </a:r>
              </a:p>
              <a:p>
                <a:pPr algn="ctr"/>
                <a:r>
                  <a:rPr lang="en-US" sz="1050" b="1" dirty="0" smtClean="0"/>
                  <a:t>Event</a:t>
                </a:r>
                <a:endParaRPr lang="en-US" sz="1050" b="1" dirty="0"/>
              </a:p>
            </p:txBody>
          </p:sp>
        </p:grpSp>
        <p:sp>
          <p:nvSpPr>
            <p:cNvPr id="20" name="Rectangle 19"/>
            <p:cNvSpPr/>
            <p:nvPr/>
          </p:nvSpPr>
          <p:spPr>
            <a:xfrm>
              <a:off x="2468275" y="2939022"/>
              <a:ext cx="1436433" cy="959483"/>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ID: </a:t>
              </a:r>
              <a:r>
                <a:rPr lang="en-US" dirty="0" smtClean="0">
                  <a:solidFill>
                    <a:sysClr val="windowText" lastClr="000000"/>
                  </a:solidFill>
                </a:rPr>
                <a:t>10M-20M</a:t>
              </a:r>
              <a:endParaRPr lang="en-US" dirty="0">
                <a:solidFill>
                  <a:sysClr val="windowText" lastClr="000000"/>
                </a:solidFill>
              </a:endParaRPr>
            </a:p>
          </p:txBody>
        </p:sp>
        <p:sp>
          <p:nvSpPr>
            <p:cNvPr id="21" name="Rectangle 20"/>
            <p:cNvSpPr/>
            <p:nvPr/>
          </p:nvSpPr>
          <p:spPr>
            <a:xfrm>
              <a:off x="2806892" y="2899758"/>
              <a:ext cx="733791" cy="307777"/>
            </a:xfrm>
            <a:prstGeom prst="rect">
              <a:avLst/>
            </a:prstGeom>
            <a:ln>
              <a:noFill/>
            </a:ln>
          </p:spPr>
          <p:txBody>
            <a:bodyPr wrap="none">
              <a:spAutoFit/>
            </a:bodyPr>
            <a:lstStyle/>
            <a:p>
              <a:r>
                <a:rPr lang="en-US" sz="1400" dirty="0" smtClean="0"/>
                <a:t>Shard 2</a:t>
              </a:r>
              <a:endParaRPr lang="en-US" sz="1400" dirty="0"/>
            </a:p>
          </p:txBody>
        </p:sp>
        <p:cxnSp>
          <p:nvCxnSpPr>
            <p:cNvPr id="22" name="Straight Arrow Connector 21"/>
            <p:cNvCxnSpPr/>
            <p:nvPr/>
          </p:nvCxnSpPr>
          <p:spPr>
            <a:xfrm flipV="1">
              <a:off x="3904708" y="3413249"/>
              <a:ext cx="614849" cy="961"/>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519557" y="2933507"/>
              <a:ext cx="1436433" cy="959483"/>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ID: </a:t>
              </a:r>
              <a:r>
                <a:rPr lang="en-US" dirty="0" smtClean="0">
                  <a:solidFill>
                    <a:sysClr val="windowText" lastClr="000000"/>
                  </a:solidFill>
                </a:rPr>
                <a:t>20M-30M</a:t>
              </a:r>
              <a:endParaRPr lang="en-US" dirty="0">
                <a:solidFill>
                  <a:sysClr val="windowText" lastClr="000000"/>
                </a:solidFill>
              </a:endParaRPr>
            </a:p>
          </p:txBody>
        </p:sp>
        <p:sp>
          <p:nvSpPr>
            <p:cNvPr id="24" name="Rectangle 23"/>
            <p:cNvSpPr/>
            <p:nvPr/>
          </p:nvSpPr>
          <p:spPr>
            <a:xfrm>
              <a:off x="4868008" y="2886626"/>
              <a:ext cx="733791" cy="307777"/>
            </a:xfrm>
            <a:prstGeom prst="rect">
              <a:avLst/>
            </a:prstGeom>
            <a:ln>
              <a:noFill/>
            </a:ln>
          </p:spPr>
          <p:txBody>
            <a:bodyPr wrap="none">
              <a:spAutoFit/>
            </a:bodyPr>
            <a:lstStyle/>
            <a:p>
              <a:r>
                <a:rPr lang="en-US" sz="1400" dirty="0" smtClean="0"/>
                <a:t>Shard 3</a:t>
              </a:r>
              <a:endParaRPr lang="en-US" sz="1400" dirty="0"/>
            </a:p>
          </p:txBody>
        </p:sp>
        <p:cxnSp>
          <p:nvCxnSpPr>
            <p:cNvPr id="25" name="Straight Arrow Connector 24"/>
            <p:cNvCxnSpPr>
              <a:endCxn id="26" idx="1"/>
            </p:cNvCxnSpPr>
            <p:nvPr/>
          </p:nvCxnSpPr>
          <p:spPr>
            <a:xfrm flipV="1">
              <a:off x="5955990" y="3399998"/>
              <a:ext cx="1426790" cy="8698"/>
            </a:xfrm>
            <a:prstGeom prst="straightConnector1">
              <a:avLst/>
            </a:prstGeom>
            <a:ln>
              <a:solidFill>
                <a:schemeClr val="accent2">
                  <a:lumMod val="7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382780" y="2920256"/>
              <a:ext cx="1436433" cy="959483"/>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ID: </a:t>
              </a:r>
              <a:r>
                <a:rPr lang="en-US" dirty="0" smtClean="0">
                  <a:solidFill>
                    <a:sysClr val="windowText" lastClr="000000"/>
                  </a:solidFill>
                </a:rPr>
                <a:t>NM-</a:t>
              </a:r>
              <a:r>
                <a:rPr lang="en-US" dirty="0" err="1" smtClean="0">
                  <a:solidFill>
                    <a:sysClr val="windowText" lastClr="000000"/>
                  </a:solidFill>
                </a:rPr>
                <a:t>NxM</a:t>
              </a:r>
              <a:endParaRPr lang="en-US" dirty="0">
                <a:solidFill>
                  <a:sysClr val="windowText" lastClr="000000"/>
                </a:solidFill>
              </a:endParaRPr>
            </a:p>
          </p:txBody>
        </p:sp>
        <p:sp>
          <p:nvSpPr>
            <p:cNvPr id="27" name="Rectangle 26"/>
            <p:cNvSpPr/>
            <p:nvPr/>
          </p:nvSpPr>
          <p:spPr>
            <a:xfrm>
              <a:off x="7788921" y="2886625"/>
              <a:ext cx="757836" cy="307777"/>
            </a:xfrm>
            <a:prstGeom prst="rect">
              <a:avLst/>
            </a:prstGeom>
            <a:ln>
              <a:noFill/>
            </a:ln>
          </p:spPr>
          <p:txBody>
            <a:bodyPr wrap="none">
              <a:spAutoFit/>
            </a:bodyPr>
            <a:lstStyle/>
            <a:p>
              <a:r>
                <a:rPr lang="en-US" sz="1400" dirty="0" smtClean="0"/>
                <a:t>Shard N</a:t>
              </a:r>
              <a:endParaRPr lang="en-US" sz="1400" dirty="0"/>
            </a:p>
          </p:txBody>
        </p:sp>
        <p:grpSp>
          <p:nvGrpSpPr>
            <p:cNvPr id="31" name="Group 30"/>
            <p:cNvGrpSpPr/>
            <p:nvPr/>
          </p:nvGrpSpPr>
          <p:grpSpPr>
            <a:xfrm>
              <a:off x="3168882" y="3928394"/>
              <a:ext cx="1184940" cy="751983"/>
              <a:chOff x="1178303" y="3970926"/>
              <a:chExt cx="1184940" cy="751983"/>
            </a:xfrm>
          </p:grpSpPr>
          <p:cxnSp>
            <p:nvCxnSpPr>
              <p:cNvPr id="32" name="Straight Arrow Connector 31"/>
              <p:cNvCxnSpPr/>
              <p:nvPr/>
            </p:nvCxnSpPr>
            <p:spPr>
              <a:xfrm flipV="1">
                <a:off x="1770774" y="3970926"/>
                <a:ext cx="1113" cy="225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1178303" y="4145828"/>
                <a:ext cx="1184940" cy="577081"/>
              </a:xfrm>
              <a:prstGeom prst="rect">
                <a:avLst/>
              </a:prstGeom>
              <a:ln>
                <a:noFill/>
              </a:ln>
            </p:spPr>
            <p:txBody>
              <a:bodyPr wrap="none">
                <a:spAutoFit/>
              </a:bodyPr>
              <a:lstStyle/>
              <a:p>
                <a:pPr algn="ctr"/>
                <a:r>
                  <a:rPr lang="en-US" sz="1050" b="1" dirty="0" smtClean="0"/>
                  <a:t>Trigger </a:t>
                </a:r>
              </a:p>
              <a:p>
                <a:pPr algn="ctr"/>
                <a:r>
                  <a:rPr lang="en-US" sz="1050" b="1" dirty="0" smtClean="0"/>
                  <a:t>Autos-scaling out </a:t>
                </a:r>
              </a:p>
              <a:p>
                <a:pPr algn="ctr"/>
                <a:r>
                  <a:rPr lang="en-US" sz="1050" b="1" dirty="0" smtClean="0"/>
                  <a:t>Event</a:t>
                </a:r>
                <a:endParaRPr lang="en-US" sz="1050" b="1" dirty="0"/>
              </a:p>
            </p:txBody>
          </p:sp>
        </p:grpSp>
        <p:grpSp>
          <p:nvGrpSpPr>
            <p:cNvPr id="34" name="Group 33"/>
            <p:cNvGrpSpPr/>
            <p:nvPr/>
          </p:nvGrpSpPr>
          <p:grpSpPr>
            <a:xfrm>
              <a:off x="5273289" y="3918605"/>
              <a:ext cx="1140056" cy="751983"/>
              <a:chOff x="1200745" y="3970926"/>
              <a:chExt cx="1140056" cy="751983"/>
            </a:xfrm>
          </p:grpSpPr>
          <p:cxnSp>
            <p:nvCxnSpPr>
              <p:cNvPr id="35" name="Straight Arrow Connector 34"/>
              <p:cNvCxnSpPr/>
              <p:nvPr/>
            </p:nvCxnSpPr>
            <p:spPr>
              <a:xfrm flipV="1">
                <a:off x="1770774" y="3970926"/>
                <a:ext cx="1113" cy="225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1200745" y="4145828"/>
                <a:ext cx="1140056" cy="577081"/>
              </a:xfrm>
              <a:prstGeom prst="rect">
                <a:avLst/>
              </a:prstGeom>
              <a:ln>
                <a:noFill/>
              </a:ln>
            </p:spPr>
            <p:txBody>
              <a:bodyPr wrap="none">
                <a:spAutoFit/>
              </a:bodyPr>
              <a:lstStyle/>
              <a:p>
                <a:pPr algn="ctr"/>
                <a:r>
                  <a:rPr lang="en-US" sz="1050" b="1" dirty="0" smtClean="0"/>
                  <a:t>Trigger </a:t>
                </a:r>
              </a:p>
              <a:p>
                <a:pPr algn="ctr"/>
                <a:r>
                  <a:rPr lang="en-US" sz="1050" b="1" dirty="0" smtClean="0"/>
                  <a:t>Auto-scaling out </a:t>
                </a:r>
              </a:p>
              <a:p>
                <a:pPr algn="ctr"/>
                <a:r>
                  <a:rPr lang="en-US" sz="1050" b="1" dirty="0" smtClean="0"/>
                  <a:t>Event</a:t>
                </a:r>
                <a:endParaRPr lang="en-US" sz="1050" b="1" dirty="0"/>
              </a:p>
            </p:txBody>
          </p:sp>
        </p:grpSp>
      </p:grpSp>
    </p:spTree>
    <p:extLst>
      <p:ext uri="{BB962C8B-B14F-4D97-AF65-F5344CB8AC3E}">
        <p14:creationId xmlns:p14="http://schemas.microsoft.com/office/powerpoint/2010/main" val="39144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ounded Rectangle 200"/>
          <p:cNvSpPr/>
          <p:nvPr/>
        </p:nvSpPr>
        <p:spPr>
          <a:xfrm>
            <a:off x="4750652" y="436046"/>
            <a:ext cx="2546774" cy="4654289"/>
          </a:xfrm>
          <a:prstGeom prst="roundRect">
            <a:avLst>
              <a:gd name="adj" fmla="val 9818"/>
            </a:avLst>
          </a:prstGeom>
          <a:solidFill>
            <a:srgbClr val="FFE9CF">
              <a:alpha val="40000"/>
            </a:srgb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Helvetica Neue"/>
              <a:cs typeface="Helvetica Neue"/>
            </a:endParaRPr>
          </a:p>
        </p:txBody>
      </p:sp>
      <p:grpSp>
        <p:nvGrpSpPr>
          <p:cNvPr id="202" name="Group 201"/>
          <p:cNvGrpSpPr/>
          <p:nvPr/>
        </p:nvGrpSpPr>
        <p:grpSpPr>
          <a:xfrm>
            <a:off x="5335915" y="732551"/>
            <a:ext cx="1673319" cy="1243570"/>
            <a:chOff x="4041365" y="1643233"/>
            <a:chExt cx="2231092" cy="1658093"/>
          </a:xfrm>
        </p:grpSpPr>
        <p:sp>
          <p:nvSpPr>
            <p:cNvPr id="120" name="Rectangle 119"/>
            <p:cNvSpPr/>
            <p:nvPr/>
          </p:nvSpPr>
          <p:spPr>
            <a:xfrm>
              <a:off x="4057622" y="1676516"/>
              <a:ext cx="2214835" cy="1624810"/>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a:p>
          </p:txBody>
        </p:sp>
        <p:sp>
          <p:nvSpPr>
            <p:cNvPr id="121" name="Rounded Rectangle 120"/>
            <p:cNvSpPr/>
            <p:nvPr/>
          </p:nvSpPr>
          <p:spPr>
            <a:xfrm>
              <a:off x="4143517" y="1904131"/>
              <a:ext cx="2043047" cy="233652"/>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t>nginx HTTP 80 TCP </a:t>
              </a:r>
            </a:p>
          </p:txBody>
        </p:sp>
        <p:sp>
          <p:nvSpPr>
            <p:cNvPr id="123" name="Rounded Rectangle 122"/>
            <p:cNvSpPr/>
            <p:nvPr/>
          </p:nvSpPr>
          <p:spPr>
            <a:xfrm>
              <a:off x="4126236" y="2547741"/>
              <a:ext cx="660653" cy="661389"/>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t>Alfresco Share (Tomcat) 8081 TCP </a:t>
              </a:r>
            </a:p>
          </p:txBody>
        </p:sp>
        <p:sp>
          <p:nvSpPr>
            <p:cNvPr id="124" name="Rounded Rectangle 123"/>
            <p:cNvSpPr/>
            <p:nvPr/>
          </p:nvSpPr>
          <p:spPr>
            <a:xfrm>
              <a:off x="5553361" y="2546275"/>
              <a:ext cx="659232" cy="661389"/>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t>Alfresco Repo (Tomcat) 8070 TCP </a:t>
              </a:r>
            </a:p>
          </p:txBody>
        </p:sp>
        <p:sp>
          <p:nvSpPr>
            <p:cNvPr id="128" name="Curved Down Arrow 127"/>
            <p:cNvSpPr/>
            <p:nvPr/>
          </p:nvSpPr>
          <p:spPr>
            <a:xfrm>
              <a:off x="4526147" y="2356665"/>
              <a:ext cx="551360" cy="193798"/>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solidFill>
                  <a:schemeClr val="tx1"/>
                </a:solidFill>
              </a:endParaRPr>
            </a:p>
          </p:txBody>
        </p:sp>
        <p:sp>
          <p:nvSpPr>
            <p:cNvPr id="63" name="Rectangle 62"/>
            <p:cNvSpPr/>
            <p:nvPr/>
          </p:nvSpPr>
          <p:spPr>
            <a:xfrm>
              <a:off x="4041365" y="1643233"/>
              <a:ext cx="1128943" cy="261611"/>
            </a:xfrm>
            <a:prstGeom prst="rect">
              <a:avLst/>
            </a:prstGeom>
          </p:spPr>
          <p:txBody>
            <a:bodyPr wrap="none">
              <a:spAutoFit/>
            </a:bodyPr>
            <a:lstStyle/>
            <a:p>
              <a:r>
                <a:rPr lang="en-US" sz="675" dirty="0"/>
                <a:t>Alfresco Instance 2</a:t>
              </a:r>
            </a:p>
          </p:txBody>
        </p:sp>
        <p:sp>
          <p:nvSpPr>
            <p:cNvPr id="75" name="Rounded Rectangle 74"/>
            <p:cNvSpPr/>
            <p:nvPr/>
          </p:nvSpPr>
          <p:spPr>
            <a:xfrm>
              <a:off x="4927827" y="2554590"/>
              <a:ext cx="484595" cy="597203"/>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t>HA Proxy 9000 TCP </a:t>
              </a:r>
            </a:p>
          </p:txBody>
        </p:sp>
        <p:sp>
          <p:nvSpPr>
            <p:cNvPr id="78" name="Curved Down Arrow 77"/>
            <p:cNvSpPr/>
            <p:nvPr/>
          </p:nvSpPr>
          <p:spPr>
            <a:xfrm>
              <a:off x="5311064" y="2365398"/>
              <a:ext cx="566376" cy="178261"/>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solidFill>
                  <a:schemeClr val="tx1"/>
                </a:solidFill>
              </a:endParaRPr>
            </a:p>
          </p:txBody>
        </p:sp>
      </p:grpSp>
      <p:sp>
        <p:nvSpPr>
          <p:cNvPr id="200" name="Rounded Rectangle 199"/>
          <p:cNvSpPr/>
          <p:nvPr/>
        </p:nvSpPr>
        <p:spPr>
          <a:xfrm>
            <a:off x="2125628" y="447722"/>
            <a:ext cx="2546774" cy="4653246"/>
          </a:xfrm>
          <a:prstGeom prst="roundRect">
            <a:avLst>
              <a:gd name="adj" fmla="val 9818"/>
            </a:avLst>
          </a:prstGeom>
          <a:solidFill>
            <a:srgbClr val="FFE9CF">
              <a:alpha val="40000"/>
            </a:srgb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algn="ctr">
              <a:defRPr/>
            </a:pPr>
            <a:endParaRPr lang="en-US" sz="926" dirty="0">
              <a:solidFill>
                <a:schemeClr val="tx1"/>
              </a:solidFill>
              <a:latin typeface="Helvetica Neue"/>
              <a:cs typeface="Helvetica Neue"/>
            </a:endParaRPr>
          </a:p>
        </p:txBody>
      </p:sp>
      <p:sp>
        <p:nvSpPr>
          <p:cNvPr id="2" name="Rectangle 1"/>
          <p:cNvSpPr/>
          <p:nvPr/>
        </p:nvSpPr>
        <p:spPr>
          <a:xfrm>
            <a:off x="2539385" y="760497"/>
            <a:ext cx="1661126" cy="1198373"/>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a:p>
        </p:txBody>
      </p:sp>
      <p:sp>
        <p:nvSpPr>
          <p:cNvPr id="3" name="Rounded Rectangle 2"/>
          <p:cNvSpPr/>
          <p:nvPr/>
        </p:nvSpPr>
        <p:spPr>
          <a:xfrm>
            <a:off x="2610095" y="933621"/>
            <a:ext cx="1532285" cy="175239"/>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t>nginx HTTP 80 TCP </a:t>
            </a:r>
          </a:p>
        </p:txBody>
      </p:sp>
      <p:sp>
        <p:nvSpPr>
          <p:cNvPr id="116" name="Rounded Rectangle 115"/>
          <p:cNvSpPr/>
          <p:nvPr/>
        </p:nvSpPr>
        <p:spPr>
          <a:xfrm>
            <a:off x="3194513" y="1408767"/>
            <a:ext cx="363446" cy="447902"/>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t>HA Proxy 9000 TCP </a:t>
            </a:r>
          </a:p>
        </p:txBody>
      </p:sp>
      <p:sp>
        <p:nvSpPr>
          <p:cNvPr id="117" name="Rounded Rectangle 116"/>
          <p:cNvSpPr/>
          <p:nvPr/>
        </p:nvSpPr>
        <p:spPr>
          <a:xfrm>
            <a:off x="2590444" y="1411828"/>
            <a:ext cx="499059" cy="496042"/>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t>Alfresco Share (Tomcat) 8081 TCP </a:t>
            </a:r>
          </a:p>
        </p:txBody>
      </p:sp>
      <p:sp>
        <p:nvSpPr>
          <p:cNvPr id="118" name="Rounded Rectangle 117"/>
          <p:cNvSpPr/>
          <p:nvPr/>
        </p:nvSpPr>
        <p:spPr>
          <a:xfrm>
            <a:off x="3659851" y="1410729"/>
            <a:ext cx="488864" cy="496042"/>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t>Alfresco Repo (Tomcat) 8070 TCP </a:t>
            </a:r>
          </a:p>
        </p:txBody>
      </p:sp>
      <p:cxnSp>
        <p:nvCxnSpPr>
          <p:cNvPr id="35" name="Straight Arrow Connector 34"/>
          <p:cNvCxnSpPr>
            <a:stCxn id="222" idx="1"/>
            <a:endCxn id="3" idx="0"/>
          </p:cNvCxnSpPr>
          <p:nvPr/>
        </p:nvCxnSpPr>
        <p:spPr>
          <a:xfrm flipH="1">
            <a:off x="3376238" y="174722"/>
            <a:ext cx="1091773" cy="758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 idx="2"/>
            <a:endCxn id="116" idx="0"/>
          </p:cNvCxnSpPr>
          <p:nvPr/>
        </p:nvCxnSpPr>
        <p:spPr>
          <a:xfrm flipH="1">
            <a:off x="3376237" y="1108861"/>
            <a:ext cx="1" cy="299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2507640" y="730425"/>
            <a:ext cx="846707" cy="196208"/>
          </a:xfrm>
          <a:prstGeom prst="rect">
            <a:avLst/>
          </a:prstGeom>
        </p:spPr>
        <p:txBody>
          <a:bodyPr wrap="none">
            <a:spAutoFit/>
          </a:bodyPr>
          <a:lstStyle/>
          <a:p>
            <a:r>
              <a:rPr lang="en-US" sz="675" dirty="0"/>
              <a:t>Alfresco Instance 1</a:t>
            </a:r>
          </a:p>
        </p:txBody>
      </p:sp>
      <p:sp>
        <p:nvSpPr>
          <p:cNvPr id="14" name="Rectangle 13"/>
          <p:cNvSpPr/>
          <p:nvPr/>
        </p:nvSpPr>
        <p:spPr>
          <a:xfrm>
            <a:off x="2097754" y="430635"/>
            <a:ext cx="762650" cy="300082"/>
          </a:xfrm>
          <a:prstGeom prst="rect">
            <a:avLst/>
          </a:prstGeom>
        </p:spPr>
        <p:txBody>
          <a:bodyPr wrap="square">
            <a:spAutoFit/>
          </a:bodyPr>
          <a:lstStyle/>
          <a:p>
            <a:r>
              <a:rPr lang="en-US" sz="1350"/>
              <a:t>AZ1</a:t>
            </a:r>
            <a:endParaRPr lang="en-US" sz="1350" dirty="0"/>
          </a:p>
        </p:txBody>
      </p:sp>
      <p:sp>
        <p:nvSpPr>
          <p:cNvPr id="83" name="Rectangle 82"/>
          <p:cNvSpPr/>
          <p:nvPr/>
        </p:nvSpPr>
        <p:spPr>
          <a:xfrm>
            <a:off x="6817947" y="393691"/>
            <a:ext cx="453970" cy="300082"/>
          </a:xfrm>
          <a:prstGeom prst="rect">
            <a:avLst/>
          </a:prstGeom>
        </p:spPr>
        <p:txBody>
          <a:bodyPr wrap="none">
            <a:spAutoFit/>
          </a:bodyPr>
          <a:lstStyle/>
          <a:p>
            <a:r>
              <a:rPr lang="en-US" sz="1350"/>
              <a:t>AZ2</a:t>
            </a:r>
          </a:p>
        </p:txBody>
      </p:sp>
      <p:grpSp>
        <p:nvGrpSpPr>
          <p:cNvPr id="25" name="Group 24"/>
          <p:cNvGrpSpPr/>
          <p:nvPr/>
        </p:nvGrpSpPr>
        <p:grpSpPr>
          <a:xfrm>
            <a:off x="4420530" y="1194508"/>
            <a:ext cx="825404" cy="173124"/>
            <a:chOff x="4974953" y="1709378"/>
            <a:chExt cx="1100539" cy="230831"/>
          </a:xfrm>
        </p:grpSpPr>
        <p:sp>
          <p:nvSpPr>
            <p:cNvPr id="19" name="Left-Right Arrow 18"/>
            <p:cNvSpPr/>
            <p:nvPr/>
          </p:nvSpPr>
          <p:spPr>
            <a:xfrm>
              <a:off x="4974953" y="1725338"/>
              <a:ext cx="855605" cy="165374"/>
            </a:xfrm>
            <a:prstGeom prst="leftRightArrow">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5034222" y="1709378"/>
              <a:ext cx="1041270" cy="230831"/>
            </a:xfrm>
            <a:prstGeom prst="rect">
              <a:avLst/>
            </a:prstGeom>
          </p:spPr>
          <p:txBody>
            <a:bodyPr wrap="square">
              <a:spAutoFit/>
            </a:bodyPr>
            <a:lstStyle/>
            <a:p>
              <a:r>
                <a:rPr lang="en-US" sz="525" dirty="0" err="1"/>
                <a:t>Hazelcast</a:t>
              </a:r>
              <a:r>
                <a:rPr lang="en-US" sz="525" dirty="0"/>
                <a:t> Share</a:t>
              </a:r>
            </a:p>
          </p:txBody>
        </p:sp>
      </p:grpSp>
      <p:grpSp>
        <p:nvGrpSpPr>
          <p:cNvPr id="22" name="Group 21"/>
          <p:cNvGrpSpPr/>
          <p:nvPr/>
        </p:nvGrpSpPr>
        <p:grpSpPr>
          <a:xfrm>
            <a:off x="4417281" y="1512744"/>
            <a:ext cx="827324" cy="173124"/>
            <a:chOff x="4978067" y="2120097"/>
            <a:chExt cx="1103098" cy="230832"/>
          </a:xfrm>
        </p:grpSpPr>
        <p:sp>
          <p:nvSpPr>
            <p:cNvPr id="88" name="Left-Right Arrow 87"/>
            <p:cNvSpPr/>
            <p:nvPr/>
          </p:nvSpPr>
          <p:spPr>
            <a:xfrm>
              <a:off x="4978067" y="2137739"/>
              <a:ext cx="850275" cy="165374"/>
            </a:xfrm>
            <a:prstGeom prst="leftRightArrow">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1" name="Rectangle 90"/>
            <p:cNvSpPr/>
            <p:nvPr/>
          </p:nvSpPr>
          <p:spPr>
            <a:xfrm>
              <a:off x="5039894" y="2120097"/>
              <a:ext cx="1041271" cy="230832"/>
            </a:xfrm>
            <a:prstGeom prst="rect">
              <a:avLst/>
            </a:prstGeom>
          </p:spPr>
          <p:txBody>
            <a:bodyPr wrap="square">
              <a:spAutoFit/>
            </a:bodyPr>
            <a:lstStyle/>
            <a:p>
              <a:r>
                <a:rPr lang="en-US" sz="525" dirty="0" err="1"/>
                <a:t>Hazelcast</a:t>
              </a:r>
              <a:r>
                <a:rPr lang="en-US" sz="525" dirty="0"/>
                <a:t> Repo</a:t>
              </a:r>
            </a:p>
          </p:txBody>
        </p:sp>
      </p:grpSp>
      <p:sp>
        <p:nvSpPr>
          <p:cNvPr id="103" name="Curved Down Arrow 102"/>
          <p:cNvSpPr/>
          <p:nvPr/>
        </p:nvSpPr>
        <p:spPr>
          <a:xfrm>
            <a:off x="2844865" y="1264174"/>
            <a:ext cx="440510" cy="140294"/>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solidFill>
                <a:schemeClr val="tx1"/>
              </a:solidFill>
            </a:endParaRPr>
          </a:p>
        </p:txBody>
      </p:sp>
      <p:sp>
        <p:nvSpPr>
          <p:cNvPr id="108" name="Curved Down Arrow 107"/>
          <p:cNvSpPr/>
          <p:nvPr/>
        </p:nvSpPr>
        <p:spPr>
          <a:xfrm>
            <a:off x="3470429" y="1262302"/>
            <a:ext cx="440510" cy="140294"/>
          </a:xfrm>
          <a:prstGeom prst="curvedDownArrow">
            <a:avLst>
              <a:gd name="adj1" fmla="val 25000"/>
              <a:gd name="adj2" fmla="val 48320"/>
              <a:gd name="adj3" fmla="val 2500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5">
              <a:solidFill>
                <a:schemeClr val="tx1"/>
              </a:solidFill>
            </a:endParaRPr>
          </a:p>
        </p:txBody>
      </p:sp>
      <p:sp>
        <p:nvSpPr>
          <p:cNvPr id="77" name="Title 1"/>
          <p:cNvSpPr>
            <a:spLocks noGrp="1"/>
          </p:cNvSpPr>
          <p:nvPr>
            <p:ph type="title"/>
          </p:nvPr>
        </p:nvSpPr>
        <p:spPr>
          <a:xfrm>
            <a:off x="18988" y="430635"/>
            <a:ext cx="2159849" cy="2537960"/>
          </a:xfrm>
        </p:spPr>
        <p:txBody>
          <a:bodyPr>
            <a:noAutofit/>
          </a:bodyPr>
          <a:lstStyle/>
          <a:p>
            <a:r>
              <a:rPr lang="en-US" sz="1600" dirty="0"/>
              <a:t>ACS </a:t>
            </a:r>
            <a:r>
              <a:rPr lang="en-US" sz="1500" dirty="0" smtClean="0"/>
              <a:t>and </a:t>
            </a:r>
            <a:r>
              <a:rPr lang="en-US" sz="1500" dirty="0" err="1"/>
              <a:t>Solr</a:t>
            </a:r>
            <a:r>
              <a:rPr lang="en-US" sz="1500" dirty="0"/>
              <a:t> Separated in Cluster Mode (</a:t>
            </a:r>
            <a:r>
              <a:rPr lang="en-US" sz="1500" dirty="0" err="1"/>
              <a:t>Sharding</a:t>
            </a:r>
            <a:r>
              <a:rPr lang="en-US" sz="1500" dirty="0"/>
              <a:t> </a:t>
            </a:r>
            <a:r>
              <a:rPr lang="en-US" sz="1500" dirty="0" err="1"/>
              <a:t>Solr</a:t>
            </a:r>
            <a:r>
              <a:rPr lang="en-US" sz="1500" dirty="0"/>
              <a:t> </a:t>
            </a:r>
            <a:r>
              <a:rPr lang="en-US" sz="1500" dirty="0" err="1" smtClean="0"/>
              <a:t>config</a:t>
            </a:r>
            <a:r>
              <a:rPr lang="en-US" sz="1500" dirty="0" smtClean="0"/>
              <a:t> </a:t>
            </a:r>
            <a:r>
              <a:rPr lang="en-US" sz="1400" dirty="0"/>
              <a:t>DB_ID_RANGE</a:t>
            </a:r>
            <a:r>
              <a:rPr lang="en-US" sz="1500" dirty="0" smtClean="0"/>
              <a:t>) </a:t>
            </a:r>
            <a:r>
              <a:rPr lang="en-US" sz="1500" dirty="0" smtClean="0"/>
              <a:t/>
            </a:r>
            <a:br>
              <a:rPr lang="en-US" sz="1500" dirty="0" smtClean="0"/>
            </a:br>
            <a:r>
              <a:rPr lang="en-US" sz="1500" dirty="0"/>
              <a:t/>
            </a:r>
            <a:br>
              <a:rPr lang="en-US" sz="1500" dirty="0"/>
            </a:br>
            <a:r>
              <a:rPr lang="en-US" sz="1500" dirty="0" smtClean="0"/>
              <a:t>* THIS </a:t>
            </a:r>
            <a:r>
              <a:rPr lang="en-US" sz="1500" dirty="0"/>
              <a:t>IS NOT </a:t>
            </a:r>
            <a:r>
              <a:rPr lang="en-US" sz="1500" dirty="0" smtClean="0"/>
              <a:t>AWS Quick Start</a:t>
            </a:r>
            <a:endParaRPr lang="en-US" sz="1500" dirty="0"/>
          </a:p>
        </p:txBody>
      </p:sp>
      <p:grpSp>
        <p:nvGrpSpPr>
          <p:cNvPr id="156" name="Group 155"/>
          <p:cNvGrpSpPr/>
          <p:nvPr/>
        </p:nvGrpSpPr>
        <p:grpSpPr>
          <a:xfrm>
            <a:off x="6441172" y="2255803"/>
            <a:ext cx="773124" cy="586988"/>
            <a:chOff x="2378627" y="4746638"/>
            <a:chExt cx="1811392" cy="1104465"/>
          </a:xfrm>
        </p:grpSpPr>
        <p:sp>
          <p:nvSpPr>
            <p:cNvPr id="157" name="Rectangle 156"/>
            <p:cNvSpPr/>
            <p:nvPr/>
          </p:nvSpPr>
          <p:spPr>
            <a:xfrm>
              <a:off x="2378627" y="4746638"/>
              <a:ext cx="1811392" cy="1104465"/>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a:p>
          </p:txBody>
        </p:sp>
        <p:sp>
          <p:nvSpPr>
            <p:cNvPr id="158" name="Rounded Rectangle 157"/>
            <p:cNvSpPr/>
            <p:nvPr/>
          </p:nvSpPr>
          <p:spPr>
            <a:xfrm>
              <a:off x="2473098" y="5068454"/>
              <a:ext cx="1637967" cy="676137"/>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t>Alfresco tracking repo (Tomcat) 8070 TCP </a:t>
              </a:r>
            </a:p>
          </p:txBody>
        </p:sp>
        <p:sp>
          <p:nvSpPr>
            <p:cNvPr id="161" name="Rectangle 160"/>
            <p:cNvSpPr/>
            <p:nvPr/>
          </p:nvSpPr>
          <p:spPr>
            <a:xfrm>
              <a:off x="2738973" y="4785515"/>
              <a:ext cx="1270198" cy="369181"/>
            </a:xfrm>
            <a:prstGeom prst="rect">
              <a:avLst/>
            </a:prstGeom>
          </p:spPr>
          <p:txBody>
            <a:bodyPr wrap="none">
              <a:spAutoFit/>
            </a:bodyPr>
            <a:lstStyle/>
            <a:p>
              <a:r>
                <a:rPr lang="en-US" sz="675" dirty="0"/>
                <a:t>Tracking 2</a:t>
              </a:r>
            </a:p>
          </p:txBody>
        </p:sp>
      </p:grpSp>
      <p:sp>
        <p:nvSpPr>
          <p:cNvPr id="166" name="Rounded Rectangle 165"/>
          <p:cNvSpPr/>
          <p:nvPr/>
        </p:nvSpPr>
        <p:spPr>
          <a:xfrm>
            <a:off x="4463333" y="2241261"/>
            <a:ext cx="479873" cy="265628"/>
          </a:xfrm>
          <a:prstGeom prst="roundRect">
            <a:avLst/>
          </a:prstGeom>
          <a:solidFill>
            <a:schemeClr val="accent1"/>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Network ELB</a:t>
            </a:r>
          </a:p>
        </p:txBody>
      </p:sp>
      <p:cxnSp>
        <p:nvCxnSpPr>
          <p:cNvPr id="183" name="Straight Arrow Connector 182"/>
          <p:cNvCxnSpPr>
            <a:stCxn id="166" idx="1"/>
            <a:endCxn id="205" idx="3"/>
          </p:cNvCxnSpPr>
          <p:nvPr/>
        </p:nvCxnSpPr>
        <p:spPr>
          <a:xfrm flipH="1">
            <a:off x="2976478" y="2374075"/>
            <a:ext cx="1486856" cy="227907"/>
          </a:xfrm>
          <a:prstGeom prst="straightConnector1">
            <a:avLst/>
          </a:prstGeom>
          <a:ln>
            <a:solidFill>
              <a:schemeClr val="accent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stCxn id="222" idx="3"/>
            <a:endCxn id="121" idx="0"/>
          </p:cNvCxnSpPr>
          <p:nvPr/>
        </p:nvCxnSpPr>
        <p:spPr>
          <a:xfrm>
            <a:off x="4947884" y="174722"/>
            <a:ext cx="1230788" cy="7535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stCxn id="121" idx="2"/>
            <a:endCxn id="75" idx="0"/>
          </p:cNvCxnSpPr>
          <p:nvPr/>
        </p:nvCxnSpPr>
        <p:spPr>
          <a:xfrm>
            <a:off x="6178672" y="1103464"/>
            <a:ext cx="3813" cy="3126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03" name="Group 202"/>
          <p:cNvGrpSpPr/>
          <p:nvPr/>
        </p:nvGrpSpPr>
        <p:grpSpPr>
          <a:xfrm>
            <a:off x="2237052" y="2251274"/>
            <a:ext cx="773124" cy="586988"/>
            <a:chOff x="2378627" y="4746638"/>
            <a:chExt cx="1811392" cy="1104465"/>
          </a:xfrm>
        </p:grpSpPr>
        <p:sp>
          <p:nvSpPr>
            <p:cNvPr id="204" name="Rectangle 203"/>
            <p:cNvSpPr/>
            <p:nvPr/>
          </p:nvSpPr>
          <p:spPr>
            <a:xfrm>
              <a:off x="2378627" y="4746638"/>
              <a:ext cx="1811392" cy="1104465"/>
            </a:xfrm>
            <a:prstGeom prst="rect">
              <a:avLst/>
            </a:prstGeom>
            <a:solidFill>
              <a:schemeClr val="bg1">
                <a:lumMod val="9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
            </a:p>
          </p:txBody>
        </p:sp>
        <p:sp>
          <p:nvSpPr>
            <p:cNvPr id="205" name="Rounded Rectangle 204"/>
            <p:cNvSpPr/>
            <p:nvPr/>
          </p:nvSpPr>
          <p:spPr>
            <a:xfrm>
              <a:off x="2473098" y="5068454"/>
              <a:ext cx="1637967" cy="676137"/>
            </a:xfrm>
            <a:prstGeom prst="roundRect">
              <a:avLst/>
            </a:prstGeom>
            <a:solidFill>
              <a:schemeClr val="accent6">
                <a:lumMod val="75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t>Alfresco tracking repo (Tomcat) 8070 TCP </a:t>
              </a:r>
            </a:p>
          </p:txBody>
        </p:sp>
        <p:sp>
          <p:nvSpPr>
            <p:cNvPr id="206" name="Rectangle 205"/>
            <p:cNvSpPr/>
            <p:nvPr/>
          </p:nvSpPr>
          <p:spPr>
            <a:xfrm>
              <a:off x="2738973" y="4785515"/>
              <a:ext cx="1270198" cy="369181"/>
            </a:xfrm>
            <a:prstGeom prst="rect">
              <a:avLst/>
            </a:prstGeom>
          </p:spPr>
          <p:txBody>
            <a:bodyPr wrap="none">
              <a:spAutoFit/>
            </a:bodyPr>
            <a:lstStyle/>
            <a:p>
              <a:r>
                <a:rPr lang="en-US" sz="675" dirty="0"/>
                <a:t>Tracking 1</a:t>
              </a:r>
            </a:p>
          </p:txBody>
        </p:sp>
      </p:grpSp>
      <p:cxnSp>
        <p:nvCxnSpPr>
          <p:cNvPr id="209" name="Straight Arrow Connector 208"/>
          <p:cNvCxnSpPr>
            <a:stCxn id="166" idx="3"/>
            <a:endCxn id="158" idx="1"/>
          </p:cNvCxnSpPr>
          <p:nvPr/>
        </p:nvCxnSpPr>
        <p:spPr>
          <a:xfrm>
            <a:off x="4943206" y="2374075"/>
            <a:ext cx="1538288" cy="232436"/>
          </a:xfrm>
          <a:prstGeom prst="straightConnector1">
            <a:avLst/>
          </a:prstGeom>
          <a:ln>
            <a:solidFill>
              <a:schemeClr val="accent1"/>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212" name="Up Arrow Callout 211"/>
          <p:cNvSpPr/>
          <p:nvPr/>
        </p:nvSpPr>
        <p:spPr>
          <a:xfrm>
            <a:off x="4343998" y="2515502"/>
            <a:ext cx="720144" cy="789282"/>
          </a:xfrm>
          <a:prstGeom prst="upArrowCallout">
            <a:avLst>
              <a:gd name="adj1" fmla="val 7229"/>
              <a:gd name="adj2" fmla="val 15004"/>
              <a:gd name="adj3" fmla="val 25000"/>
              <a:gd name="adj4" fmla="val 434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smtClean="0">
                <a:solidFill>
                  <a:schemeClr val="tx1"/>
                </a:solidFill>
              </a:rPr>
              <a:t>Pull tracking from </a:t>
            </a:r>
            <a:r>
              <a:rPr lang="en-US" sz="788" dirty="0">
                <a:solidFill>
                  <a:schemeClr val="tx1"/>
                </a:solidFill>
              </a:rPr>
              <a:t>all </a:t>
            </a:r>
            <a:r>
              <a:rPr lang="en-US" sz="788" dirty="0" err="1">
                <a:solidFill>
                  <a:schemeClr val="tx1"/>
                </a:solidFill>
              </a:rPr>
              <a:t>Solr</a:t>
            </a:r>
            <a:r>
              <a:rPr lang="en-US" sz="788" dirty="0">
                <a:solidFill>
                  <a:schemeClr val="tx1"/>
                </a:solidFill>
              </a:rPr>
              <a:t> instances</a:t>
            </a:r>
          </a:p>
        </p:txBody>
      </p:sp>
      <p:sp>
        <p:nvSpPr>
          <p:cNvPr id="222" name="Rounded Rectangle 221"/>
          <p:cNvSpPr/>
          <p:nvPr/>
        </p:nvSpPr>
        <p:spPr>
          <a:xfrm>
            <a:off x="4468011" y="41908"/>
            <a:ext cx="479873" cy="265628"/>
          </a:xfrm>
          <a:prstGeom prst="roundRect">
            <a:avLst/>
          </a:prstGeom>
          <a:solidFill>
            <a:schemeClr val="accent1"/>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t>App ELB</a:t>
            </a:r>
          </a:p>
        </p:txBody>
      </p:sp>
      <p:sp>
        <p:nvSpPr>
          <p:cNvPr id="227" name="Rectangle 226"/>
          <p:cNvSpPr/>
          <p:nvPr/>
        </p:nvSpPr>
        <p:spPr>
          <a:xfrm>
            <a:off x="7475336" y="511995"/>
            <a:ext cx="1518407"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050" b="1" dirty="0" smtClean="0"/>
              <a:t>NOTES:</a:t>
            </a:r>
          </a:p>
          <a:p>
            <a:pPr algn="ctr"/>
            <a:endParaRPr lang="en-US" sz="825" b="1" dirty="0"/>
          </a:p>
          <a:p>
            <a:pPr marL="128588" indent="-128588">
              <a:buFont typeface="Arial" charset="0"/>
              <a:buChar char="•"/>
            </a:pPr>
            <a:r>
              <a:rPr lang="en-US" sz="825" b="1" dirty="0"/>
              <a:t>Wide green arrows</a:t>
            </a:r>
            <a:r>
              <a:rPr lang="en-US" sz="825" dirty="0"/>
              <a:t>: </a:t>
            </a:r>
            <a:r>
              <a:rPr lang="en-US" sz="825" dirty="0" err="1"/>
              <a:t>Hazelcast</a:t>
            </a:r>
            <a:r>
              <a:rPr lang="en-US" sz="825" dirty="0"/>
              <a:t> repo cluster traffic </a:t>
            </a:r>
            <a:endParaRPr lang="en-US" sz="825" b="1" dirty="0" smtClean="0"/>
          </a:p>
          <a:p>
            <a:pPr marL="128588" indent="-128588">
              <a:buFont typeface="Arial" charset="0"/>
              <a:buChar char="•"/>
            </a:pPr>
            <a:r>
              <a:rPr lang="en-US" sz="825" b="1" dirty="0" smtClean="0"/>
              <a:t>Search </a:t>
            </a:r>
            <a:r>
              <a:rPr lang="en-US" sz="825" b="1" dirty="0"/>
              <a:t>queries </a:t>
            </a:r>
            <a:r>
              <a:rPr lang="en-US" sz="825" b="1" dirty="0" smtClean="0"/>
              <a:t>from repos</a:t>
            </a:r>
            <a:r>
              <a:rPr lang="en-US" sz="825" dirty="0" smtClean="0"/>
              <a:t> are dynamic due to Dynamic </a:t>
            </a:r>
            <a:r>
              <a:rPr lang="en-US" sz="825" dirty="0" err="1" smtClean="0"/>
              <a:t>Sharding</a:t>
            </a:r>
            <a:r>
              <a:rPr lang="en-US" sz="825" dirty="0" smtClean="0"/>
              <a:t> (Not balancer required)</a:t>
            </a:r>
            <a:endParaRPr lang="en-US" sz="825" dirty="0"/>
          </a:p>
          <a:p>
            <a:pPr marL="128588" indent="-128588">
              <a:buFont typeface="Arial" charset="0"/>
              <a:buChar char="•"/>
            </a:pPr>
            <a:r>
              <a:rPr lang="en-US" sz="825" b="1" dirty="0"/>
              <a:t>Green dotted arrows</a:t>
            </a:r>
            <a:r>
              <a:rPr lang="en-US" sz="825" dirty="0"/>
              <a:t>: Eventual search queries after scale out </a:t>
            </a:r>
          </a:p>
          <a:p>
            <a:pPr marL="128588" indent="-128588">
              <a:buFont typeface="Arial" charset="0"/>
              <a:buChar char="•"/>
            </a:pPr>
            <a:r>
              <a:rPr lang="en-US" sz="825" b="1" dirty="0"/>
              <a:t>Blue </a:t>
            </a:r>
            <a:r>
              <a:rPr lang="en-US" sz="825" b="1" dirty="0" smtClean="0"/>
              <a:t>doted squares</a:t>
            </a:r>
            <a:r>
              <a:rPr lang="en-US" sz="825" dirty="0" smtClean="0"/>
              <a:t>: Auto-scaling groups</a:t>
            </a:r>
            <a:endParaRPr lang="en-US" sz="825" dirty="0"/>
          </a:p>
          <a:p>
            <a:pPr marL="128588" indent="-128588">
              <a:buFont typeface="Arial" charset="0"/>
              <a:buChar char="•"/>
            </a:pPr>
            <a:r>
              <a:rPr lang="en-US" sz="825" b="1" dirty="0" smtClean="0"/>
              <a:t>Scaled </a:t>
            </a:r>
            <a:r>
              <a:rPr lang="en-US" sz="825" b="1" dirty="0"/>
              <a:t>Index </a:t>
            </a:r>
            <a:r>
              <a:rPr lang="en-US" sz="825" b="1" dirty="0" smtClean="0"/>
              <a:t>servers: </a:t>
            </a:r>
            <a:r>
              <a:rPr lang="en-US" sz="825" dirty="0" smtClean="0"/>
              <a:t>based </a:t>
            </a:r>
            <a:r>
              <a:rPr lang="en-US" sz="825" dirty="0"/>
              <a:t>on </a:t>
            </a:r>
            <a:r>
              <a:rPr lang="en-US" sz="825" dirty="0" smtClean="0"/>
              <a:t>DB_ID_RANGE </a:t>
            </a:r>
            <a:r>
              <a:rPr lang="en-US" sz="825" dirty="0" err="1"/>
              <a:t>sharding</a:t>
            </a:r>
            <a:r>
              <a:rPr lang="en-US" sz="825" dirty="0"/>
              <a:t> method</a:t>
            </a:r>
          </a:p>
          <a:p>
            <a:pPr marL="128588" indent="-128588">
              <a:buFont typeface="Arial" charset="0"/>
              <a:buChar char="•"/>
            </a:pPr>
            <a:r>
              <a:rPr lang="en-US" sz="825" b="1" dirty="0" smtClean="0"/>
              <a:t>DB</a:t>
            </a:r>
            <a:r>
              <a:rPr lang="en-US" sz="825" dirty="0" smtClean="0"/>
              <a:t> </a:t>
            </a:r>
            <a:r>
              <a:rPr lang="en-US" sz="825" dirty="0"/>
              <a:t>Aurora </a:t>
            </a:r>
            <a:r>
              <a:rPr lang="en-US" sz="825" dirty="0" err="1" smtClean="0"/>
              <a:t>MultiAZ</a:t>
            </a:r>
            <a:r>
              <a:rPr lang="en-US" sz="825" dirty="0" smtClean="0"/>
              <a:t>, </a:t>
            </a:r>
            <a:r>
              <a:rPr lang="en-US" sz="825" dirty="0" smtClean="0"/>
              <a:t>multi </a:t>
            </a:r>
            <a:r>
              <a:rPr lang="en-US" sz="900" dirty="0" smtClean="0"/>
              <a:t>region capable</a:t>
            </a:r>
            <a:endParaRPr lang="en-US" sz="825" dirty="0"/>
          </a:p>
          <a:p>
            <a:pPr marL="128588" indent="-128588">
              <a:buFont typeface="Arial" charset="0"/>
              <a:buChar char="•"/>
            </a:pPr>
            <a:r>
              <a:rPr lang="en-US" sz="825" b="1" dirty="0"/>
              <a:t>Content Store </a:t>
            </a:r>
            <a:r>
              <a:rPr lang="en-US" sz="825" b="1" dirty="0" smtClean="0"/>
              <a:t>in </a:t>
            </a:r>
            <a:r>
              <a:rPr lang="en-US" sz="825" b="1" dirty="0" smtClean="0"/>
              <a:t>a shared </a:t>
            </a:r>
            <a:r>
              <a:rPr lang="en-US" sz="825" b="1" dirty="0" smtClean="0"/>
              <a:t>S3 </a:t>
            </a:r>
            <a:r>
              <a:rPr lang="en-US" sz="825" b="1" dirty="0" smtClean="0"/>
              <a:t>bucket</a:t>
            </a:r>
            <a:r>
              <a:rPr lang="en-US" sz="825" dirty="0" smtClean="0"/>
              <a:t>. </a:t>
            </a:r>
            <a:r>
              <a:rPr lang="en-US" sz="900" dirty="0"/>
              <a:t>S3 sync </a:t>
            </a:r>
            <a:r>
              <a:rPr lang="en-US" sz="900" dirty="0" smtClean="0"/>
              <a:t>multi region capable.</a:t>
            </a:r>
            <a:endParaRPr lang="en-US" sz="825" dirty="0"/>
          </a:p>
          <a:p>
            <a:pPr marL="128588" indent="-128588">
              <a:buFont typeface="Arial" charset="0"/>
              <a:buChar char="•"/>
            </a:pPr>
            <a:r>
              <a:rPr lang="en-US" sz="825" b="1" dirty="0"/>
              <a:t>EBS volumes </a:t>
            </a:r>
            <a:r>
              <a:rPr lang="en-US" sz="825" dirty="0" smtClean="0"/>
              <a:t>backup logic underneath</a:t>
            </a:r>
            <a:endParaRPr lang="en-US" sz="825" dirty="0"/>
          </a:p>
          <a:p>
            <a:pPr marL="128588" indent="-128588">
              <a:buFont typeface="Arial" charset="0"/>
              <a:buChar char="•"/>
            </a:pPr>
            <a:r>
              <a:rPr lang="en-US" sz="825" b="1" dirty="0" smtClean="0"/>
              <a:t>Ephemeral Alfresco </a:t>
            </a:r>
            <a:r>
              <a:rPr lang="en-US" sz="825" b="1" dirty="0"/>
              <a:t>repo-share </a:t>
            </a:r>
            <a:r>
              <a:rPr lang="en-US" sz="825" dirty="0" smtClean="0"/>
              <a:t>nodes</a:t>
            </a:r>
            <a:endParaRPr lang="en-US" sz="825" dirty="0"/>
          </a:p>
          <a:p>
            <a:pPr marL="128588" indent="-128588">
              <a:buFont typeface="Arial" charset="0"/>
              <a:buChar char="•"/>
            </a:pPr>
            <a:r>
              <a:rPr lang="en-US" sz="825" dirty="0"/>
              <a:t>All instances placed here are in </a:t>
            </a:r>
            <a:r>
              <a:rPr lang="en-US" sz="825" b="1" dirty="0"/>
              <a:t>two private subnets </a:t>
            </a:r>
            <a:r>
              <a:rPr lang="en-US" sz="825" dirty="0"/>
              <a:t>in the same VPC</a:t>
            </a:r>
          </a:p>
          <a:p>
            <a:pPr marL="471488" lvl="1" indent="-128588">
              <a:buFont typeface="Arial" charset="0"/>
              <a:buChar char="•"/>
            </a:pPr>
            <a:endParaRPr lang="en-US" sz="825" dirty="0"/>
          </a:p>
        </p:txBody>
      </p:sp>
      <p:sp>
        <p:nvSpPr>
          <p:cNvPr id="240" name="Left-Right Arrow 239"/>
          <p:cNvSpPr/>
          <p:nvPr/>
        </p:nvSpPr>
        <p:spPr>
          <a:xfrm rot="16532622">
            <a:off x="6538159" y="2044626"/>
            <a:ext cx="479055" cy="127396"/>
          </a:xfrm>
          <a:prstGeom prst="leftRightArrow">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cluster</a:t>
            </a:r>
            <a:endParaRPr lang="en-US" sz="600" dirty="0">
              <a:solidFill>
                <a:schemeClr val="tx1"/>
              </a:solidFill>
            </a:endParaRPr>
          </a:p>
        </p:txBody>
      </p:sp>
      <p:sp>
        <p:nvSpPr>
          <p:cNvPr id="241" name="Left-Right Arrow 240"/>
          <p:cNvSpPr/>
          <p:nvPr/>
        </p:nvSpPr>
        <p:spPr>
          <a:xfrm rot="19704206">
            <a:off x="2988386" y="2010383"/>
            <a:ext cx="718997" cy="166487"/>
          </a:xfrm>
          <a:prstGeom prst="leftRightArrow">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cluster</a:t>
            </a:r>
            <a:endParaRPr lang="en-US" sz="600" dirty="0">
              <a:solidFill>
                <a:schemeClr val="tx1"/>
              </a:solidFill>
            </a:endParaRPr>
          </a:p>
        </p:txBody>
      </p:sp>
      <p:sp>
        <p:nvSpPr>
          <p:cNvPr id="5" name="Rounded Rectangle 4"/>
          <p:cNvSpPr/>
          <p:nvPr/>
        </p:nvSpPr>
        <p:spPr>
          <a:xfrm>
            <a:off x="2447958" y="714120"/>
            <a:ext cx="4689150" cy="1324409"/>
          </a:xfrm>
          <a:prstGeom prst="roundRect">
            <a:avLst>
              <a:gd name="adj" fmla="val 7402"/>
            </a:avLst>
          </a:prstGeom>
          <a:noFill/>
          <a:ln w="28575">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1" name="Rounded Rectangle 130"/>
          <p:cNvSpPr/>
          <p:nvPr/>
        </p:nvSpPr>
        <p:spPr>
          <a:xfrm>
            <a:off x="2158219" y="2201844"/>
            <a:ext cx="5113697" cy="695150"/>
          </a:xfrm>
          <a:prstGeom prst="roundRect">
            <a:avLst>
              <a:gd name="adj" fmla="val 7402"/>
            </a:avLst>
          </a:prstGeom>
          <a:noFill/>
          <a:ln w="28575">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2" name="Rectangle 131"/>
          <p:cNvSpPr/>
          <p:nvPr/>
        </p:nvSpPr>
        <p:spPr>
          <a:xfrm>
            <a:off x="2206726" y="3487469"/>
            <a:ext cx="638139" cy="258278"/>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Shard1</a:t>
            </a:r>
          </a:p>
          <a:p>
            <a:pPr algn="ctr"/>
            <a:r>
              <a:rPr lang="en-US" sz="800" dirty="0" smtClean="0">
                <a:solidFill>
                  <a:sysClr val="windowText" lastClr="000000"/>
                </a:solidFill>
              </a:rPr>
              <a:t>ID: 1-10M</a:t>
            </a:r>
            <a:endParaRPr lang="en-US" sz="800" dirty="0">
              <a:solidFill>
                <a:sysClr val="windowText" lastClr="000000"/>
              </a:solidFill>
            </a:endParaRPr>
          </a:p>
        </p:txBody>
      </p:sp>
      <p:sp>
        <p:nvSpPr>
          <p:cNvPr id="133" name="Rectangle 132"/>
          <p:cNvSpPr/>
          <p:nvPr/>
        </p:nvSpPr>
        <p:spPr>
          <a:xfrm>
            <a:off x="2920785" y="3487469"/>
            <a:ext cx="755654" cy="265142"/>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Shard2</a:t>
            </a:r>
          </a:p>
          <a:p>
            <a:pPr algn="ctr"/>
            <a:r>
              <a:rPr lang="en-US" sz="800" dirty="0" smtClean="0">
                <a:solidFill>
                  <a:sysClr val="windowText" lastClr="000000"/>
                </a:solidFill>
              </a:rPr>
              <a:t>ID: 10M-20M</a:t>
            </a:r>
            <a:endParaRPr lang="en-US" sz="800" dirty="0">
              <a:solidFill>
                <a:sysClr val="windowText" lastClr="000000"/>
              </a:solidFill>
            </a:endParaRPr>
          </a:p>
        </p:txBody>
      </p:sp>
      <p:sp>
        <p:nvSpPr>
          <p:cNvPr id="134" name="Rectangle 133"/>
          <p:cNvSpPr/>
          <p:nvPr/>
        </p:nvSpPr>
        <p:spPr>
          <a:xfrm>
            <a:off x="3765125" y="3488641"/>
            <a:ext cx="738370" cy="263970"/>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Shard3</a:t>
            </a:r>
          </a:p>
          <a:p>
            <a:pPr algn="ctr"/>
            <a:r>
              <a:rPr lang="en-US" sz="800" dirty="0" smtClean="0">
                <a:solidFill>
                  <a:sysClr val="windowText" lastClr="000000"/>
                </a:solidFill>
              </a:rPr>
              <a:t>ID: 30M-40M</a:t>
            </a:r>
            <a:endParaRPr lang="en-US" sz="800" dirty="0">
              <a:solidFill>
                <a:sysClr val="windowText" lastClr="000000"/>
              </a:solidFill>
            </a:endParaRPr>
          </a:p>
        </p:txBody>
      </p:sp>
      <p:sp>
        <p:nvSpPr>
          <p:cNvPr id="135" name="Rectangle 134"/>
          <p:cNvSpPr/>
          <p:nvPr/>
        </p:nvSpPr>
        <p:spPr>
          <a:xfrm>
            <a:off x="4878552" y="3487469"/>
            <a:ext cx="638139" cy="258278"/>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Shard1R</a:t>
            </a:r>
          </a:p>
          <a:p>
            <a:pPr algn="ctr"/>
            <a:r>
              <a:rPr lang="en-US" sz="800" dirty="0" smtClean="0">
                <a:solidFill>
                  <a:sysClr val="windowText" lastClr="000000"/>
                </a:solidFill>
              </a:rPr>
              <a:t>ID: 1-10M</a:t>
            </a:r>
            <a:endParaRPr lang="en-US" sz="800" dirty="0">
              <a:solidFill>
                <a:sysClr val="windowText" lastClr="000000"/>
              </a:solidFill>
            </a:endParaRPr>
          </a:p>
        </p:txBody>
      </p:sp>
      <p:sp>
        <p:nvSpPr>
          <p:cNvPr id="137" name="Rectangle 136"/>
          <p:cNvSpPr/>
          <p:nvPr/>
        </p:nvSpPr>
        <p:spPr>
          <a:xfrm>
            <a:off x="5592611" y="3487469"/>
            <a:ext cx="755654" cy="265142"/>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Shard2R</a:t>
            </a:r>
          </a:p>
          <a:p>
            <a:pPr algn="ctr"/>
            <a:r>
              <a:rPr lang="en-US" sz="800" dirty="0" smtClean="0">
                <a:solidFill>
                  <a:sysClr val="windowText" lastClr="000000"/>
                </a:solidFill>
              </a:rPr>
              <a:t>ID: 10M-20M</a:t>
            </a:r>
            <a:endParaRPr lang="en-US" sz="800" dirty="0">
              <a:solidFill>
                <a:sysClr val="windowText" lastClr="000000"/>
              </a:solidFill>
            </a:endParaRPr>
          </a:p>
        </p:txBody>
      </p:sp>
      <p:sp>
        <p:nvSpPr>
          <p:cNvPr id="138" name="Rectangle 137"/>
          <p:cNvSpPr/>
          <p:nvPr/>
        </p:nvSpPr>
        <p:spPr>
          <a:xfrm>
            <a:off x="6436951" y="3488641"/>
            <a:ext cx="738370" cy="263970"/>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Shard3R</a:t>
            </a:r>
          </a:p>
          <a:p>
            <a:pPr algn="ctr"/>
            <a:r>
              <a:rPr lang="en-US" sz="800" dirty="0" smtClean="0">
                <a:solidFill>
                  <a:sysClr val="windowText" lastClr="000000"/>
                </a:solidFill>
              </a:rPr>
              <a:t>ID: 30M-40M</a:t>
            </a:r>
            <a:endParaRPr lang="en-US" sz="800" dirty="0">
              <a:solidFill>
                <a:sysClr val="windowText" lastClr="000000"/>
              </a:solidFill>
            </a:endParaRPr>
          </a:p>
        </p:txBody>
      </p:sp>
      <p:sp>
        <p:nvSpPr>
          <p:cNvPr id="139" name="Rounded Rectangle 138"/>
          <p:cNvSpPr/>
          <p:nvPr/>
        </p:nvSpPr>
        <p:spPr>
          <a:xfrm>
            <a:off x="2136261" y="3427162"/>
            <a:ext cx="5113697" cy="814708"/>
          </a:xfrm>
          <a:prstGeom prst="roundRect">
            <a:avLst>
              <a:gd name="adj" fmla="val 7402"/>
            </a:avLst>
          </a:prstGeom>
          <a:noFill/>
          <a:ln w="28575">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an 5"/>
          <p:cNvSpPr/>
          <p:nvPr/>
        </p:nvSpPr>
        <p:spPr>
          <a:xfrm>
            <a:off x="2284878" y="3800408"/>
            <a:ext cx="509014" cy="38587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ysClr val="windowText" lastClr="000000"/>
                </a:solidFill>
              </a:rPr>
              <a:t>EBS Vol</a:t>
            </a:r>
          </a:p>
          <a:p>
            <a:pPr algn="ctr"/>
            <a:r>
              <a:rPr lang="en-US" sz="700" dirty="0" smtClean="0">
                <a:solidFill>
                  <a:sysClr val="windowText" lastClr="000000"/>
                </a:solidFill>
              </a:rPr>
              <a:t>Index data</a:t>
            </a:r>
            <a:endParaRPr lang="en-US" sz="700" dirty="0">
              <a:solidFill>
                <a:sysClr val="windowText" lastClr="000000"/>
              </a:solidFill>
            </a:endParaRPr>
          </a:p>
        </p:txBody>
      </p:sp>
      <p:sp>
        <p:nvSpPr>
          <p:cNvPr id="140" name="Can 139"/>
          <p:cNvSpPr/>
          <p:nvPr/>
        </p:nvSpPr>
        <p:spPr>
          <a:xfrm>
            <a:off x="3910939" y="3800408"/>
            <a:ext cx="509014" cy="38587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ysClr val="windowText" lastClr="000000"/>
                </a:solidFill>
              </a:rPr>
              <a:t>EBS Vol</a:t>
            </a:r>
          </a:p>
          <a:p>
            <a:pPr algn="ctr"/>
            <a:r>
              <a:rPr lang="en-US" sz="700" dirty="0" smtClean="0">
                <a:solidFill>
                  <a:sysClr val="windowText" lastClr="000000"/>
                </a:solidFill>
              </a:rPr>
              <a:t>Index data</a:t>
            </a:r>
            <a:endParaRPr lang="en-US" sz="700" dirty="0">
              <a:solidFill>
                <a:sysClr val="windowText" lastClr="000000"/>
              </a:solidFill>
            </a:endParaRPr>
          </a:p>
        </p:txBody>
      </p:sp>
      <p:sp>
        <p:nvSpPr>
          <p:cNvPr id="141" name="Can 140"/>
          <p:cNvSpPr/>
          <p:nvPr/>
        </p:nvSpPr>
        <p:spPr>
          <a:xfrm>
            <a:off x="3065120" y="3800408"/>
            <a:ext cx="509014" cy="38587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smtClean="0">
                <a:solidFill>
                  <a:sysClr val="windowText" lastClr="000000"/>
                </a:solidFill>
              </a:rPr>
              <a:t>EBS Vol</a:t>
            </a:r>
          </a:p>
          <a:p>
            <a:pPr algn="ctr"/>
            <a:r>
              <a:rPr lang="en-US" sz="700" dirty="0" smtClean="0">
                <a:solidFill>
                  <a:sysClr val="windowText" lastClr="000000"/>
                </a:solidFill>
              </a:rPr>
              <a:t>Index data</a:t>
            </a:r>
            <a:endParaRPr lang="en-US" sz="700" dirty="0">
              <a:solidFill>
                <a:sysClr val="windowText" lastClr="000000"/>
              </a:solidFill>
            </a:endParaRPr>
          </a:p>
        </p:txBody>
      </p:sp>
      <p:sp>
        <p:nvSpPr>
          <p:cNvPr id="142" name="Can 141"/>
          <p:cNvSpPr/>
          <p:nvPr/>
        </p:nvSpPr>
        <p:spPr>
          <a:xfrm>
            <a:off x="4968911" y="3794966"/>
            <a:ext cx="509014" cy="38587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ysClr val="windowText" lastClr="000000"/>
                </a:solidFill>
              </a:rPr>
              <a:t>EBS Vol</a:t>
            </a:r>
          </a:p>
          <a:p>
            <a:pPr algn="ctr"/>
            <a:r>
              <a:rPr lang="en-US" sz="700" dirty="0" smtClean="0">
                <a:solidFill>
                  <a:sysClr val="windowText" lastClr="000000"/>
                </a:solidFill>
              </a:rPr>
              <a:t>Index data</a:t>
            </a:r>
            <a:endParaRPr lang="en-US" sz="700" dirty="0">
              <a:solidFill>
                <a:sysClr val="windowText" lastClr="000000"/>
              </a:solidFill>
            </a:endParaRPr>
          </a:p>
        </p:txBody>
      </p:sp>
      <p:sp>
        <p:nvSpPr>
          <p:cNvPr id="143" name="Can 142"/>
          <p:cNvSpPr/>
          <p:nvPr/>
        </p:nvSpPr>
        <p:spPr>
          <a:xfrm>
            <a:off x="6594972" y="3794966"/>
            <a:ext cx="509014" cy="38587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ysClr val="windowText" lastClr="000000"/>
                </a:solidFill>
              </a:rPr>
              <a:t>EBS Vol</a:t>
            </a:r>
          </a:p>
          <a:p>
            <a:pPr algn="ctr"/>
            <a:r>
              <a:rPr lang="en-US" sz="700" dirty="0" smtClean="0">
                <a:solidFill>
                  <a:sysClr val="windowText" lastClr="000000"/>
                </a:solidFill>
              </a:rPr>
              <a:t>Index data</a:t>
            </a:r>
            <a:endParaRPr lang="en-US" sz="700" dirty="0">
              <a:solidFill>
                <a:sysClr val="windowText" lastClr="000000"/>
              </a:solidFill>
            </a:endParaRPr>
          </a:p>
        </p:txBody>
      </p:sp>
      <p:sp>
        <p:nvSpPr>
          <p:cNvPr id="144" name="Can 143"/>
          <p:cNvSpPr/>
          <p:nvPr/>
        </p:nvSpPr>
        <p:spPr>
          <a:xfrm>
            <a:off x="5749153" y="3794966"/>
            <a:ext cx="509014" cy="38587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smtClean="0">
                <a:solidFill>
                  <a:sysClr val="windowText" lastClr="000000"/>
                </a:solidFill>
              </a:rPr>
              <a:t>EBS Vol</a:t>
            </a:r>
          </a:p>
          <a:p>
            <a:pPr algn="ctr"/>
            <a:r>
              <a:rPr lang="en-US" sz="700" dirty="0" smtClean="0">
                <a:solidFill>
                  <a:sysClr val="windowText" lastClr="000000"/>
                </a:solidFill>
              </a:rPr>
              <a:t>Index data</a:t>
            </a:r>
            <a:endParaRPr lang="en-US" sz="700" dirty="0">
              <a:solidFill>
                <a:sysClr val="windowText" lastClr="000000"/>
              </a:solidFill>
            </a:endParaRPr>
          </a:p>
        </p:txBody>
      </p:sp>
      <p:sp>
        <p:nvSpPr>
          <p:cNvPr id="145" name="Rectangle 144"/>
          <p:cNvSpPr/>
          <p:nvPr/>
        </p:nvSpPr>
        <p:spPr>
          <a:xfrm>
            <a:off x="2923198" y="4314681"/>
            <a:ext cx="755654" cy="265142"/>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Shard2 UP1</a:t>
            </a:r>
          </a:p>
          <a:p>
            <a:pPr algn="ctr"/>
            <a:r>
              <a:rPr lang="en-US" sz="800" dirty="0" smtClean="0">
                <a:solidFill>
                  <a:sysClr val="windowText" lastClr="000000"/>
                </a:solidFill>
              </a:rPr>
              <a:t>ID: 10M-20M</a:t>
            </a:r>
            <a:endParaRPr lang="en-US" sz="800" dirty="0">
              <a:solidFill>
                <a:sysClr val="windowText" lastClr="000000"/>
              </a:solidFill>
            </a:endParaRPr>
          </a:p>
        </p:txBody>
      </p:sp>
      <p:sp>
        <p:nvSpPr>
          <p:cNvPr id="146" name="Can 145"/>
          <p:cNvSpPr/>
          <p:nvPr/>
        </p:nvSpPr>
        <p:spPr>
          <a:xfrm>
            <a:off x="3046675" y="4602268"/>
            <a:ext cx="509014" cy="38587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smtClean="0">
                <a:solidFill>
                  <a:sysClr val="windowText" lastClr="000000"/>
                </a:solidFill>
              </a:rPr>
              <a:t>EBS Vol</a:t>
            </a:r>
          </a:p>
          <a:p>
            <a:pPr algn="ctr"/>
            <a:r>
              <a:rPr lang="en-US" sz="700" dirty="0" smtClean="0">
                <a:solidFill>
                  <a:sysClr val="windowText" lastClr="000000"/>
                </a:solidFill>
              </a:rPr>
              <a:t>Index data</a:t>
            </a:r>
            <a:endParaRPr lang="en-US" sz="700" dirty="0">
              <a:solidFill>
                <a:sysClr val="windowText" lastClr="000000"/>
              </a:solidFill>
            </a:endParaRPr>
          </a:p>
        </p:txBody>
      </p:sp>
      <p:sp>
        <p:nvSpPr>
          <p:cNvPr id="7" name="TextBox 6"/>
          <p:cNvSpPr txBox="1"/>
          <p:nvPr/>
        </p:nvSpPr>
        <p:spPr>
          <a:xfrm>
            <a:off x="1786270" y="4550735"/>
            <a:ext cx="184731" cy="369332"/>
          </a:xfrm>
          <a:prstGeom prst="rect">
            <a:avLst/>
          </a:prstGeom>
          <a:noFill/>
        </p:spPr>
        <p:txBody>
          <a:bodyPr wrap="none" rtlCol="0">
            <a:spAutoFit/>
          </a:bodyPr>
          <a:lstStyle/>
          <a:p>
            <a:endParaRPr lang="en-US" dirty="0"/>
          </a:p>
        </p:txBody>
      </p:sp>
      <p:sp>
        <p:nvSpPr>
          <p:cNvPr id="149" name="Rounded Rectangle 148"/>
          <p:cNvSpPr/>
          <p:nvPr/>
        </p:nvSpPr>
        <p:spPr>
          <a:xfrm>
            <a:off x="2882578" y="3345998"/>
            <a:ext cx="850451" cy="1712437"/>
          </a:xfrm>
          <a:prstGeom prst="roundRect">
            <a:avLst>
              <a:gd name="adj" fmla="val 7402"/>
            </a:avLst>
          </a:prstGeom>
          <a:noFill/>
          <a:ln w="28575">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0" name="Can 149"/>
          <p:cNvSpPr/>
          <p:nvPr/>
        </p:nvSpPr>
        <p:spPr>
          <a:xfrm>
            <a:off x="469880" y="3928811"/>
            <a:ext cx="509014" cy="385870"/>
          </a:xfrm>
          <a:prstGeom prst="can">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smtClean="0">
                <a:solidFill>
                  <a:sysClr val="windowText" lastClr="000000"/>
                </a:solidFill>
              </a:rPr>
              <a:t>Multi AZ DB in RDS</a:t>
            </a:r>
            <a:endParaRPr lang="en-US" sz="700" dirty="0">
              <a:solidFill>
                <a:sysClr val="windowText" lastClr="000000"/>
              </a:solidFill>
            </a:endParaRPr>
          </a:p>
        </p:txBody>
      </p:sp>
      <p:sp>
        <p:nvSpPr>
          <p:cNvPr id="151" name="Can 150"/>
          <p:cNvSpPr/>
          <p:nvPr/>
        </p:nvSpPr>
        <p:spPr>
          <a:xfrm>
            <a:off x="1122101" y="3928811"/>
            <a:ext cx="509014" cy="385870"/>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ysClr val="windowText" lastClr="000000"/>
                </a:solidFill>
              </a:rPr>
              <a:t>S3 Content Store</a:t>
            </a:r>
            <a:endParaRPr lang="en-US" sz="700" dirty="0">
              <a:solidFill>
                <a:sysClr val="windowText" lastClr="000000"/>
              </a:solidFill>
            </a:endParaRPr>
          </a:p>
        </p:txBody>
      </p:sp>
    </p:spTree>
    <p:extLst>
      <p:ext uri="{BB962C8B-B14F-4D97-AF65-F5344CB8AC3E}">
        <p14:creationId xmlns:p14="http://schemas.microsoft.com/office/powerpoint/2010/main" val="96100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212" grpId="0" animBg="1"/>
      <p:bldP spid="240" grpId="0" animBg="1"/>
      <p:bldP spid="241" grpId="0" animBg="1"/>
      <p:bldP spid="5" grpId="0" animBg="1"/>
      <p:bldP spid="131" grpId="0" animBg="1"/>
      <p:bldP spid="132" grpId="0" animBg="1"/>
      <p:bldP spid="133" grpId="0" animBg="1"/>
      <p:bldP spid="134" grpId="0" animBg="1"/>
      <p:bldP spid="135" grpId="0" animBg="1"/>
      <p:bldP spid="137" grpId="0" animBg="1"/>
      <p:bldP spid="138" grpId="0" animBg="1"/>
      <p:bldP spid="139" grpId="0" animBg="1"/>
      <p:bldP spid="6" grpId="0" animBg="1"/>
      <p:bldP spid="140" grpId="0" animBg="1"/>
      <p:bldP spid="141" grpId="0" animBg="1"/>
      <p:bldP spid="142" grpId="0" animBg="1"/>
      <p:bldP spid="143" grpId="0" animBg="1"/>
      <p:bldP spid="144" grpId="0" animBg="1"/>
      <p:bldP spid="145" grpId="0" animBg="1"/>
      <p:bldP spid="146" grpId="0" animBg="1"/>
      <p:bldP spid="1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Solr6 and Sor4 </a:t>
            </a:r>
            <a:r>
              <a:rPr lang="en-US" dirty="0" smtClean="0"/>
              <a:t>backup </a:t>
            </a:r>
            <a:r>
              <a:rPr lang="en-US" dirty="0" smtClean="0"/>
              <a:t>trick: locations</a:t>
            </a:r>
            <a:endParaRPr lang="en-US" dirty="0"/>
          </a:p>
        </p:txBody>
      </p:sp>
      <p:sp>
        <p:nvSpPr>
          <p:cNvPr id="3" name="Content Placeholder 2"/>
          <p:cNvSpPr>
            <a:spLocks noGrp="1"/>
          </p:cNvSpPr>
          <p:nvPr>
            <p:ph idx="1"/>
          </p:nvPr>
        </p:nvSpPr>
        <p:spPr/>
        <p:txBody>
          <a:bodyPr>
            <a:noAutofit/>
          </a:bodyPr>
          <a:lstStyle/>
          <a:p>
            <a:r>
              <a:rPr lang="en-US" sz="1600" dirty="0" smtClean="0"/>
              <a:t>Set a valid </a:t>
            </a:r>
            <a:r>
              <a:rPr lang="en-US" sz="1600" dirty="0" err="1" smtClean="0"/>
              <a:t>solr</a:t>
            </a:r>
            <a:r>
              <a:rPr lang="en-US" sz="1600" dirty="0" smtClean="0"/>
              <a:t> caching </a:t>
            </a:r>
            <a:r>
              <a:rPr lang="en-US" sz="1600" dirty="0" err="1" smtClean="0"/>
              <a:t>contentstore</a:t>
            </a:r>
            <a:r>
              <a:rPr lang="en-US" sz="1600" dirty="0" smtClean="0"/>
              <a:t> directory in your </a:t>
            </a:r>
            <a:r>
              <a:rPr lang="en-US" sz="1600" dirty="0" err="1" smtClean="0"/>
              <a:t>solr</a:t>
            </a:r>
            <a:r>
              <a:rPr lang="en-US" sz="1600" dirty="0" smtClean="0"/>
              <a:t> </a:t>
            </a:r>
            <a:r>
              <a:rPr lang="en-US" sz="1600" dirty="0" err="1" smtClean="0"/>
              <a:t>initd</a:t>
            </a:r>
            <a:r>
              <a:rPr lang="en-US" sz="1600" dirty="0" smtClean="0"/>
              <a:t> script.</a:t>
            </a:r>
            <a:endParaRPr lang="en-US" sz="1600" dirty="0" smtClean="0"/>
          </a:p>
          <a:p>
            <a:pPr lvl="1"/>
            <a:r>
              <a:rPr lang="en-US" sz="1050" b="1" dirty="0" smtClean="0">
                <a:solidFill>
                  <a:schemeClr val="tx1"/>
                </a:solidFill>
                <a:latin typeface="Courier" charset="0"/>
                <a:ea typeface="Courier" charset="0"/>
                <a:cs typeface="Courier" charset="0"/>
              </a:rPr>
              <a:t>-</a:t>
            </a:r>
            <a:r>
              <a:rPr lang="en-US" sz="1050" b="1" dirty="0" err="1" smtClean="0">
                <a:solidFill>
                  <a:schemeClr val="tx1"/>
                </a:solidFill>
                <a:latin typeface="Courier" charset="0"/>
                <a:ea typeface="Courier" charset="0"/>
                <a:cs typeface="Courier" charset="0"/>
              </a:rPr>
              <a:t>Dsolr.content.dir</a:t>
            </a:r>
            <a:r>
              <a:rPr lang="en-US" sz="1050" b="1" dirty="0">
                <a:solidFill>
                  <a:schemeClr val="tx1"/>
                </a:solidFill>
                <a:latin typeface="Courier" charset="0"/>
                <a:ea typeface="Courier" charset="0"/>
                <a:cs typeface="Courier" charset="0"/>
              </a:rPr>
              <a:t>=/</a:t>
            </a:r>
            <a:r>
              <a:rPr lang="en-US" sz="1050" b="1" dirty="0" err="1">
                <a:solidFill>
                  <a:schemeClr val="tx1"/>
                </a:solidFill>
                <a:latin typeface="Courier" charset="0"/>
                <a:ea typeface="Courier" charset="0"/>
                <a:cs typeface="Courier" charset="0"/>
              </a:rPr>
              <a:t>solr_data</a:t>
            </a:r>
            <a:r>
              <a:rPr lang="en-US" sz="1050" b="1" dirty="0">
                <a:solidFill>
                  <a:schemeClr val="tx1"/>
                </a:solidFill>
                <a:latin typeface="Courier" charset="0"/>
                <a:ea typeface="Courier" charset="0"/>
                <a:cs typeface="Courier" charset="0"/>
              </a:rPr>
              <a:t>/</a:t>
            </a:r>
            <a:r>
              <a:rPr lang="en-US" sz="1050" b="1" dirty="0" err="1">
                <a:solidFill>
                  <a:schemeClr val="tx1"/>
                </a:solidFill>
                <a:latin typeface="Courier" charset="0"/>
                <a:ea typeface="Courier" charset="0"/>
                <a:cs typeface="Courier" charset="0"/>
              </a:rPr>
              <a:t>contentstore</a:t>
            </a:r>
            <a:r>
              <a:rPr lang="en-US" sz="1050" b="1" dirty="0">
                <a:solidFill>
                  <a:schemeClr val="tx1"/>
                </a:solidFill>
                <a:latin typeface="Courier" charset="0"/>
                <a:ea typeface="Courier" charset="0"/>
                <a:cs typeface="Courier" charset="0"/>
              </a:rPr>
              <a:t> </a:t>
            </a:r>
            <a:endParaRPr lang="en-US" sz="1050" b="1" dirty="0" smtClean="0">
              <a:solidFill>
                <a:schemeClr val="tx1"/>
              </a:solidFill>
              <a:latin typeface="Courier" charset="0"/>
              <a:ea typeface="Courier" charset="0"/>
              <a:cs typeface="Courier" charset="0"/>
            </a:endParaRPr>
          </a:p>
          <a:p>
            <a:r>
              <a:rPr lang="en-US" sz="1600" dirty="0" smtClean="0"/>
              <a:t>Set a valid </a:t>
            </a:r>
            <a:r>
              <a:rPr lang="en-US" sz="1600" dirty="0" err="1" smtClean="0"/>
              <a:t>solr</a:t>
            </a:r>
            <a:r>
              <a:rPr lang="en-US" sz="1600" dirty="0" smtClean="0"/>
              <a:t> data </a:t>
            </a:r>
            <a:r>
              <a:rPr lang="en-US" sz="1600" dirty="0"/>
              <a:t>directory in </a:t>
            </a:r>
            <a:r>
              <a:rPr lang="en-US" sz="1600" dirty="0" err="1" smtClean="0"/>
              <a:t>solrcore.properties</a:t>
            </a:r>
            <a:r>
              <a:rPr lang="en-US" sz="1600" dirty="0" smtClean="0"/>
              <a:t> (template!!!)</a:t>
            </a:r>
            <a:endParaRPr lang="en-US" sz="1600" dirty="0" smtClean="0"/>
          </a:p>
          <a:p>
            <a:pPr lvl="1"/>
            <a:r>
              <a:rPr lang="en-US" sz="1050" b="1" dirty="0" err="1">
                <a:solidFill>
                  <a:schemeClr val="tx1"/>
                </a:solidFill>
                <a:latin typeface="Courier" charset="0"/>
                <a:ea typeface="Courier" charset="0"/>
                <a:cs typeface="Courier" charset="0"/>
              </a:rPr>
              <a:t>data.dir.root</a:t>
            </a:r>
            <a:r>
              <a:rPr lang="en-US" sz="1050" b="1" dirty="0" smtClean="0">
                <a:solidFill>
                  <a:schemeClr val="tx1"/>
                </a:solidFill>
                <a:latin typeface="Courier" charset="0"/>
                <a:ea typeface="Courier" charset="0"/>
                <a:cs typeface="Courier" charset="0"/>
              </a:rPr>
              <a:t>=/</a:t>
            </a:r>
            <a:r>
              <a:rPr lang="en-US" sz="1050" b="1" dirty="0" err="1" smtClean="0">
                <a:solidFill>
                  <a:schemeClr val="tx1"/>
                </a:solidFill>
                <a:latin typeface="Courier" charset="0"/>
                <a:ea typeface="Courier" charset="0"/>
                <a:cs typeface="Courier" charset="0"/>
              </a:rPr>
              <a:t>solf_data</a:t>
            </a:r>
            <a:r>
              <a:rPr lang="en-US" sz="1050" b="1" dirty="0" smtClean="0">
                <a:solidFill>
                  <a:schemeClr val="tx1"/>
                </a:solidFill>
                <a:latin typeface="Courier" charset="0"/>
                <a:ea typeface="Courier" charset="0"/>
                <a:cs typeface="Courier" charset="0"/>
              </a:rPr>
              <a:t>/index</a:t>
            </a:r>
            <a:endParaRPr lang="en-US" sz="1050" b="1"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904806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Solr6 and Sor4 </a:t>
            </a:r>
            <a:r>
              <a:rPr lang="en-US" dirty="0" smtClean="0"/>
              <a:t>backup </a:t>
            </a:r>
            <a:r>
              <a:rPr lang="en-US" dirty="0" smtClean="0"/>
              <a:t>trick: XFS </a:t>
            </a:r>
            <a:r>
              <a:rPr lang="en-US" dirty="0" smtClean="0"/>
              <a:t>storage</a:t>
            </a:r>
            <a:endParaRPr lang="en-US" dirty="0"/>
          </a:p>
        </p:txBody>
      </p:sp>
      <p:sp>
        <p:nvSpPr>
          <p:cNvPr id="3" name="Content Placeholder 2"/>
          <p:cNvSpPr>
            <a:spLocks noGrp="1"/>
          </p:cNvSpPr>
          <p:nvPr>
            <p:ph idx="1"/>
          </p:nvPr>
        </p:nvSpPr>
        <p:spPr/>
        <p:txBody>
          <a:bodyPr>
            <a:noAutofit/>
          </a:bodyPr>
          <a:lstStyle/>
          <a:p>
            <a:r>
              <a:rPr lang="en-US" sz="1200" dirty="0" smtClean="0"/>
              <a:t>Disable Alfresco index side backup </a:t>
            </a:r>
            <a:r>
              <a:rPr lang="en-US" sz="1200" dirty="0" err="1" smtClean="0"/>
              <a:t>cronjob</a:t>
            </a:r>
            <a:r>
              <a:rPr lang="en-US" sz="1200" dirty="0" smtClean="0"/>
              <a:t> </a:t>
            </a:r>
          </a:p>
          <a:p>
            <a:r>
              <a:rPr lang="en-US" sz="1200" dirty="0" smtClean="0"/>
              <a:t>Stop index tracking</a:t>
            </a:r>
          </a:p>
          <a:p>
            <a:pPr lvl="1"/>
            <a:r>
              <a:rPr lang="en-US" sz="900" b="1" dirty="0">
                <a:solidFill>
                  <a:schemeClr val="tx1"/>
                </a:solidFill>
                <a:latin typeface="Courier" charset="0"/>
                <a:ea typeface="Courier" charset="0"/>
                <a:cs typeface="Courier" charset="0"/>
              </a:rPr>
              <a:t>curl -s -k --cert-type </a:t>
            </a:r>
            <a:r>
              <a:rPr lang="en-US" sz="900" b="1" dirty="0" err="1">
                <a:solidFill>
                  <a:schemeClr val="tx1"/>
                </a:solidFill>
                <a:latin typeface="Courier" charset="0"/>
                <a:ea typeface="Courier" charset="0"/>
                <a:cs typeface="Courier" charset="0"/>
              </a:rPr>
              <a:t>pem</a:t>
            </a:r>
            <a:r>
              <a:rPr lang="en-US" sz="900" b="1" dirty="0">
                <a:solidFill>
                  <a:schemeClr val="tx1"/>
                </a:solidFill>
                <a:latin typeface="Courier" charset="0"/>
                <a:ea typeface="Courier" charset="0"/>
                <a:cs typeface="Courier" charset="0"/>
              </a:rPr>
              <a:t> --cert ~/</a:t>
            </a:r>
            <a:r>
              <a:rPr lang="en-US" sz="900" b="1" dirty="0" err="1">
                <a:solidFill>
                  <a:schemeClr val="tx1"/>
                </a:solidFill>
                <a:latin typeface="Courier" charset="0"/>
                <a:ea typeface="Courier" charset="0"/>
                <a:cs typeface="Courier" charset="0"/>
              </a:rPr>
              <a:t>browser.crt.pem</a:t>
            </a:r>
            <a:r>
              <a:rPr lang="en-US" sz="900" b="1" dirty="0">
                <a:solidFill>
                  <a:schemeClr val="tx1"/>
                </a:solidFill>
                <a:latin typeface="Courier" charset="0"/>
                <a:ea typeface="Courier" charset="0"/>
                <a:cs typeface="Courier" charset="0"/>
              </a:rPr>
              <a:t> --key ~/</a:t>
            </a:r>
            <a:r>
              <a:rPr lang="en-US" sz="900" b="1" dirty="0" err="1">
                <a:solidFill>
                  <a:schemeClr val="tx1"/>
                </a:solidFill>
                <a:latin typeface="Courier" charset="0"/>
                <a:ea typeface="Courier" charset="0"/>
                <a:cs typeface="Courier" charset="0"/>
              </a:rPr>
              <a:t>browser.key.pem</a:t>
            </a:r>
            <a:r>
              <a:rPr lang="en-US" sz="900" b="1" dirty="0">
                <a:solidFill>
                  <a:schemeClr val="tx1"/>
                </a:solidFill>
                <a:latin typeface="Courier" charset="0"/>
                <a:ea typeface="Courier" charset="0"/>
                <a:cs typeface="Courier" charset="0"/>
              </a:rPr>
              <a:t> \   </a:t>
            </a:r>
            <a:r>
              <a:rPr lang="en-US" sz="900" b="1" dirty="0" smtClean="0">
                <a:solidFill>
                  <a:schemeClr val="tx1"/>
                </a:solidFill>
                <a:latin typeface="Courier" charset="0"/>
                <a:ea typeface="Courier" charset="0"/>
                <a:cs typeface="Courier" charset="0"/>
              </a:rPr>
              <a:t>https</a:t>
            </a:r>
            <a:r>
              <a:rPr lang="en-US" sz="900" b="1" dirty="0">
                <a:solidFill>
                  <a:schemeClr val="tx1"/>
                </a:solidFill>
                <a:latin typeface="Courier" charset="0"/>
                <a:ea typeface="Courier" charset="0"/>
                <a:cs typeface="Courier" charset="0"/>
              </a:rPr>
              <a:t>://</a:t>
            </a:r>
            <a:r>
              <a:rPr lang="en-US" sz="900" b="1" dirty="0" smtClean="0">
                <a:solidFill>
                  <a:schemeClr val="tx1"/>
                </a:solidFill>
                <a:latin typeface="Courier" charset="0"/>
                <a:ea typeface="Courier" charset="0"/>
                <a:cs typeface="Courier" charset="0"/>
              </a:rPr>
              <a:t>localhost:8983/</a:t>
            </a:r>
            <a:r>
              <a:rPr lang="en-US" sz="900" b="1" dirty="0" err="1" smtClean="0">
                <a:solidFill>
                  <a:schemeClr val="tx1"/>
                </a:solidFill>
                <a:latin typeface="Courier" charset="0"/>
                <a:ea typeface="Courier" charset="0"/>
                <a:cs typeface="Courier" charset="0"/>
              </a:rPr>
              <a:t>solr</a:t>
            </a:r>
            <a:r>
              <a:rPr lang="en-US" sz="900" b="1" dirty="0" smtClean="0">
                <a:solidFill>
                  <a:schemeClr val="tx1"/>
                </a:solidFill>
                <a:latin typeface="Courier" charset="0"/>
                <a:ea typeface="Courier" charset="0"/>
                <a:cs typeface="Courier" charset="0"/>
              </a:rPr>
              <a:t>/admin/</a:t>
            </a:r>
            <a:r>
              <a:rPr lang="en-US" sz="900" b="1" dirty="0" err="1" smtClean="0">
                <a:solidFill>
                  <a:schemeClr val="tx1"/>
                </a:solidFill>
                <a:latin typeface="Courier" charset="0"/>
                <a:ea typeface="Courier" charset="0"/>
                <a:cs typeface="Courier" charset="0"/>
              </a:rPr>
              <a:t>cores?action</a:t>
            </a:r>
            <a:r>
              <a:rPr lang="en-US" sz="900" b="1" dirty="0" smtClean="0">
                <a:solidFill>
                  <a:schemeClr val="tx1"/>
                </a:solidFill>
                <a:latin typeface="Courier" charset="0"/>
                <a:ea typeface="Courier" charset="0"/>
                <a:cs typeface="Courier" charset="0"/>
              </a:rPr>
              <a:t>=</a:t>
            </a:r>
            <a:r>
              <a:rPr lang="en-US" sz="900" b="1" dirty="0" err="1" smtClean="0">
                <a:solidFill>
                  <a:schemeClr val="tx1"/>
                </a:solidFill>
                <a:latin typeface="Courier" charset="0"/>
                <a:ea typeface="Courier" charset="0"/>
                <a:cs typeface="Courier" charset="0"/>
              </a:rPr>
              <a:t>updateCore&amp;property.enable.alfresco.tracking</a:t>
            </a:r>
            <a:r>
              <a:rPr lang="en-US" sz="900" b="1" dirty="0" smtClean="0">
                <a:solidFill>
                  <a:schemeClr val="tx1"/>
                </a:solidFill>
                <a:latin typeface="Courier" charset="0"/>
                <a:ea typeface="Courier" charset="0"/>
                <a:cs typeface="Courier" charset="0"/>
              </a:rPr>
              <a:t>=</a:t>
            </a:r>
            <a:r>
              <a:rPr lang="en-US" sz="900" b="1" dirty="0" err="1" smtClean="0">
                <a:solidFill>
                  <a:schemeClr val="tx1"/>
                </a:solidFill>
                <a:latin typeface="Courier" charset="0"/>
                <a:ea typeface="Courier" charset="0"/>
                <a:cs typeface="Courier" charset="0"/>
              </a:rPr>
              <a:t>false&amp;coreName</a:t>
            </a:r>
            <a:r>
              <a:rPr lang="en-US" sz="900" b="1" dirty="0" smtClean="0">
                <a:solidFill>
                  <a:schemeClr val="tx1"/>
                </a:solidFill>
                <a:latin typeface="Courier" charset="0"/>
                <a:ea typeface="Courier" charset="0"/>
                <a:cs typeface="Courier" charset="0"/>
              </a:rPr>
              <a:t>=alfresco </a:t>
            </a:r>
            <a:endParaRPr lang="en-US" sz="900" b="1" dirty="0" smtClean="0">
              <a:solidFill>
                <a:schemeClr val="tx1"/>
              </a:solidFill>
              <a:latin typeface="Courier" charset="0"/>
              <a:ea typeface="Courier" charset="0"/>
              <a:cs typeface="Courier" charset="0"/>
            </a:endParaRPr>
          </a:p>
          <a:p>
            <a:pPr lvl="1"/>
            <a:r>
              <a:rPr lang="en-US" sz="900" b="1" dirty="0" smtClean="0">
                <a:solidFill>
                  <a:schemeClr val="tx1"/>
                </a:solidFill>
                <a:latin typeface="Courier" charset="0"/>
                <a:ea typeface="Courier" charset="0"/>
                <a:cs typeface="Courier" charset="0"/>
              </a:rPr>
              <a:t>curl </a:t>
            </a:r>
            <a:r>
              <a:rPr lang="en-US" sz="900" b="1" dirty="0">
                <a:solidFill>
                  <a:schemeClr val="tx1"/>
                </a:solidFill>
                <a:latin typeface="Courier" charset="0"/>
                <a:ea typeface="Courier" charset="0"/>
                <a:cs typeface="Courier" charset="0"/>
              </a:rPr>
              <a:t>-s -k --cert-type </a:t>
            </a:r>
            <a:r>
              <a:rPr lang="en-US" sz="900" b="1" dirty="0" err="1">
                <a:solidFill>
                  <a:schemeClr val="tx1"/>
                </a:solidFill>
                <a:latin typeface="Courier" charset="0"/>
                <a:ea typeface="Courier" charset="0"/>
                <a:cs typeface="Courier" charset="0"/>
              </a:rPr>
              <a:t>pem</a:t>
            </a:r>
            <a:r>
              <a:rPr lang="en-US" sz="900" b="1" dirty="0">
                <a:solidFill>
                  <a:schemeClr val="tx1"/>
                </a:solidFill>
                <a:latin typeface="Courier" charset="0"/>
                <a:ea typeface="Courier" charset="0"/>
                <a:cs typeface="Courier" charset="0"/>
              </a:rPr>
              <a:t> --cert ~/</a:t>
            </a:r>
            <a:r>
              <a:rPr lang="en-US" sz="900" b="1" dirty="0" err="1">
                <a:solidFill>
                  <a:schemeClr val="tx1"/>
                </a:solidFill>
                <a:latin typeface="Courier" charset="0"/>
                <a:ea typeface="Courier" charset="0"/>
                <a:cs typeface="Courier" charset="0"/>
              </a:rPr>
              <a:t>browser.crt.pem</a:t>
            </a:r>
            <a:r>
              <a:rPr lang="en-US" sz="900" b="1" dirty="0">
                <a:solidFill>
                  <a:schemeClr val="tx1"/>
                </a:solidFill>
                <a:latin typeface="Courier" charset="0"/>
                <a:ea typeface="Courier" charset="0"/>
                <a:cs typeface="Courier" charset="0"/>
              </a:rPr>
              <a:t> --key ~/</a:t>
            </a:r>
            <a:r>
              <a:rPr lang="en-US" sz="900" b="1" dirty="0" err="1">
                <a:solidFill>
                  <a:schemeClr val="tx1"/>
                </a:solidFill>
                <a:latin typeface="Courier" charset="0"/>
                <a:ea typeface="Courier" charset="0"/>
                <a:cs typeface="Courier" charset="0"/>
              </a:rPr>
              <a:t>browser.key.pem</a:t>
            </a:r>
            <a:r>
              <a:rPr lang="en-US" sz="900" b="1" dirty="0">
                <a:solidFill>
                  <a:schemeClr val="tx1"/>
                </a:solidFill>
                <a:latin typeface="Courier" charset="0"/>
                <a:ea typeface="Courier" charset="0"/>
                <a:cs typeface="Courier" charset="0"/>
              </a:rPr>
              <a:t> \   </a:t>
            </a:r>
            <a:r>
              <a:rPr lang="en-US" sz="900" b="1" dirty="0" smtClean="0">
                <a:solidFill>
                  <a:schemeClr val="tx1"/>
                </a:solidFill>
                <a:latin typeface="Courier" charset="0"/>
                <a:ea typeface="Courier" charset="0"/>
                <a:cs typeface="Courier" charset="0"/>
              </a:rPr>
              <a:t>https</a:t>
            </a:r>
            <a:r>
              <a:rPr lang="en-US" sz="900" b="1" dirty="0">
                <a:solidFill>
                  <a:schemeClr val="tx1"/>
                </a:solidFill>
                <a:latin typeface="Courier" charset="0"/>
                <a:ea typeface="Courier" charset="0"/>
                <a:cs typeface="Courier" charset="0"/>
              </a:rPr>
              <a:t>://</a:t>
            </a:r>
            <a:r>
              <a:rPr lang="en-US" sz="900" b="1" dirty="0" smtClean="0">
                <a:solidFill>
                  <a:schemeClr val="tx1"/>
                </a:solidFill>
                <a:latin typeface="Courier" charset="0"/>
                <a:ea typeface="Courier" charset="0"/>
                <a:cs typeface="Courier" charset="0"/>
              </a:rPr>
              <a:t>localhost:8983/</a:t>
            </a:r>
            <a:r>
              <a:rPr lang="en-US" sz="900" b="1" dirty="0" err="1" smtClean="0">
                <a:solidFill>
                  <a:schemeClr val="tx1"/>
                </a:solidFill>
                <a:latin typeface="Courier" charset="0"/>
                <a:ea typeface="Courier" charset="0"/>
                <a:cs typeface="Courier" charset="0"/>
              </a:rPr>
              <a:t>solr</a:t>
            </a:r>
            <a:r>
              <a:rPr lang="en-US" sz="900" b="1" dirty="0" smtClean="0">
                <a:solidFill>
                  <a:schemeClr val="tx1"/>
                </a:solidFill>
                <a:latin typeface="Courier" charset="0"/>
                <a:ea typeface="Courier" charset="0"/>
                <a:cs typeface="Courier" charset="0"/>
              </a:rPr>
              <a:t>/admin/</a:t>
            </a:r>
            <a:r>
              <a:rPr lang="en-US" sz="900" b="1" dirty="0" err="1" smtClean="0">
                <a:solidFill>
                  <a:schemeClr val="tx1"/>
                </a:solidFill>
                <a:latin typeface="Courier" charset="0"/>
                <a:ea typeface="Courier" charset="0"/>
                <a:cs typeface="Courier" charset="0"/>
              </a:rPr>
              <a:t>cores?action</a:t>
            </a:r>
            <a:r>
              <a:rPr lang="en-US" sz="900" b="1" dirty="0" smtClean="0">
                <a:solidFill>
                  <a:schemeClr val="tx1"/>
                </a:solidFill>
                <a:latin typeface="Courier" charset="0"/>
                <a:ea typeface="Courier" charset="0"/>
                <a:cs typeface="Courier" charset="0"/>
              </a:rPr>
              <a:t>=</a:t>
            </a:r>
            <a:r>
              <a:rPr lang="en-US" sz="900" b="1" dirty="0" err="1" smtClean="0">
                <a:solidFill>
                  <a:schemeClr val="tx1"/>
                </a:solidFill>
                <a:latin typeface="Courier" charset="0"/>
                <a:ea typeface="Courier" charset="0"/>
                <a:cs typeface="Courier" charset="0"/>
              </a:rPr>
              <a:t>updateCore&amp;property.enable.alfresco.tracking</a:t>
            </a:r>
            <a:r>
              <a:rPr lang="en-US" sz="900" b="1" dirty="0" smtClean="0">
                <a:solidFill>
                  <a:schemeClr val="tx1"/>
                </a:solidFill>
                <a:latin typeface="Courier" charset="0"/>
                <a:ea typeface="Courier" charset="0"/>
                <a:cs typeface="Courier" charset="0"/>
              </a:rPr>
              <a:t>=</a:t>
            </a:r>
            <a:r>
              <a:rPr lang="en-US" sz="900" b="1" dirty="0" err="1" smtClean="0">
                <a:solidFill>
                  <a:schemeClr val="tx1"/>
                </a:solidFill>
                <a:latin typeface="Courier" charset="0"/>
                <a:ea typeface="Courier" charset="0"/>
                <a:cs typeface="Courier" charset="0"/>
              </a:rPr>
              <a:t>false&amp;coreName</a:t>
            </a:r>
            <a:r>
              <a:rPr lang="en-US" sz="900" b="1" dirty="0" smtClean="0">
                <a:solidFill>
                  <a:schemeClr val="tx1"/>
                </a:solidFill>
                <a:latin typeface="Courier" charset="0"/>
                <a:ea typeface="Courier" charset="0"/>
                <a:cs typeface="Courier" charset="0"/>
              </a:rPr>
              <a:t>=archive</a:t>
            </a:r>
            <a:endParaRPr lang="en-US" sz="900" b="1" dirty="0" smtClean="0">
              <a:solidFill>
                <a:schemeClr val="tx1"/>
              </a:solidFill>
              <a:latin typeface="Courier" charset="0"/>
              <a:ea typeface="Courier" charset="0"/>
              <a:cs typeface="Courier" charset="0"/>
            </a:endParaRPr>
          </a:p>
          <a:p>
            <a:r>
              <a:rPr lang="en-US" sz="1200" dirty="0" smtClean="0"/>
              <a:t>Freeze XFS file system</a:t>
            </a:r>
          </a:p>
          <a:p>
            <a:pPr lvl="1"/>
            <a:r>
              <a:rPr lang="en-US" sz="900" b="1" dirty="0" err="1">
                <a:solidFill>
                  <a:schemeClr val="tx1"/>
                </a:solidFill>
                <a:latin typeface="Courier" charset="0"/>
                <a:ea typeface="Courier" charset="0"/>
                <a:cs typeface="Courier" charset="0"/>
              </a:rPr>
              <a:t>xfs_freeze</a:t>
            </a:r>
            <a:r>
              <a:rPr lang="en-US" sz="900" b="1" dirty="0">
                <a:solidFill>
                  <a:schemeClr val="tx1"/>
                </a:solidFill>
                <a:latin typeface="Courier" charset="0"/>
                <a:ea typeface="Courier" charset="0"/>
                <a:cs typeface="Courier" charset="0"/>
              </a:rPr>
              <a:t> -f /</a:t>
            </a:r>
            <a:r>
              <a:rPr lang="en-US" sz="900" b="1" dirty="0" err="1">
                <a:solidFill>
                  <a:schemeClr val="tx1"/>
                </a:solidFill>
                <a:latin typeface="Courier" charset="0"/>
                <a:ea typeface="Courier" charset="0"/>
                <a:cs typeface="Courier" charset="0"/>
              </a:rPr>
              <a:t>solr_data</a:t>
            </a:r>
            <a:r>
              <a:rPr lang="en-US" sz="900" b="1" dirty="0">
                <a:solidFill>
                  <a:schemeClr val="tx1"/>
                </a:solidFill>
                <a:latin typeface="Courier" charset="0"/>
                <a:ea typeface="Courier" charset="0"/>
                <a:cs typeface="Courier" charset="0"/>
              </a:rPr>
              <a:t>/</a:t>
            </a:r>
          </a:p>
          <a:p>
            <a:r>
              <a:rPr lang="en-US" sz="1200" dirty="0" smtClean="0"/>
              <a:t>Make volume snapshot</a:t>
            </a:r>
          </a:p>
          <a:p>
            <a:pPr lvl="1"/>
            <a:r>
              <a:rPr lang="en-US" sz="900" b="1" dirty="0" err="1">
                <a:solidFill>
                  <a:schemeClr val="tx1"/>
                </a:solidFill>
                <a:latin typeface="Courier" charset="0"/>
                <a:ea typeface="Courier" charset="0"/>
                <a:cs typeface="Courier" charset="0"/>
              </a:rPr>
              <a:t>xfsdump</a:t>
            </a:r>
            <a:r>
              <a:rPr lang="en-US" sz="900" b="1" dirty="0">
                <a:solidFill>
                  <a:schemeClr val="tx1"/>
                </a:solidFill>
                <a:latin typeface="Courier" charset="0"/>
                <a:ea typeface="Courier" charset="0"/>
                <a:cs typeface="Courier" charset="0"/>
              </a:rPr>
              <a:t> / </a:t>
            </a:r>
            <a:r>
              <a:rPr lang="en-US" sz="900" b="1" dirty="0" err="1">
                <a:solidFill>
                  <a:schemeClr val="tx1"/>
                </a:solidFill>
                <a:latin typeface="Courier" charset="0"/>
                <a:ea typeface="Courier" charset="0"/>
                <a:cs typeface="Courier" charset="0"/>
              </a:rPr>
              <a:t>xfsrestore</a:t>
            </a:r>
            <a:endParaRPr lang="en-US" sz="900" b="1" dirty="0">
              <a:solidFill>
                <a:schemeClr val="tx1"/>
              </a:solidFill>
              <a:latin typeface="Courier" charset="0"/>
              <a:ea typeface="Courier" charset="0"/>
              <a:cs typeface="Courier" charset="0"/>
            </a:endParaRPr>
          </a:p>
          <a:p>
            <a:r>
              <a:rPr lang="en-US" sz="1200" dirty="0" smtClean="0"/>
              <a:t>Unfreeze XFS file system</a:t>
            </a:r>
          </a:p>
          <a:p>
            <a:pPr lvl="1"/>
            <a:r>
              <a:rPr lang="en-US" sz="900" b="1" dirty="0" err="1">
                <a:solidFill>
                  <a:schemeClr val="tx1"/>
                </a:solidFill>
                <a:latin typeface="Courier" charset="0"/>
                <a:ea typeface="Courier" charset="0"/>
                <a:cs typeface="Courier" charset="0"/>
              </a:rPr>
              <a:t>xfs_freeze</a:t>
            </a:r>
            <a:r>
              <a:rPr lang="en-US" sz="900" b="1" dirty="0">
                <a:solidFill>
                  <a:schemeClr val="tx1"/>
                </a:solidFill>
                <a:latin typeface="Courier" charset="0"/>
                <a:ea typeface="Courier" charset="0"/>
                <a:cs typeface="Courier" charset="0"/>
              </a:rPr>
              <a:t> -u /</a:t>
            </a:r>
            <a:r>
              <a:rPr lang="en-US" sz="900" b="1" dirty="0" err="1">
                <a:solidFill>
                  <a:schemeClr val="tx1"/>
                </a:solidFill>
                <a:latin typeface="Courier" charset="0"/>
                <a:ea typeface="Courier" charset="0"/>
                <a:cs typeface="Courier" charset="0"/>
              </a:rPr>
              <a:t>solr_data</a:t>
            </a:r>
            <a:r>
              <a:rPr lang="en-US" sz="900" b="1" dirty="0">
                <a:solidFill>
                  <a:schemeClr val="tx1"/>
                </a:solidFill>
                <a:latin typeface="Courier" charset="0"/>
                <a:ea typeface="Courier" charset="0"/>
                <a:cs typeface="Courier" charset="0"/>
              </a:rPr>
              <a:t>/</a:t>
            </a:r>
          </a:p>
          <a:p>
            <a:r>
              <a:rPr lang="en-US" sz="1200" dirty="0" smtClean="0"/>
              <a:t>Start index tracking</a:t>
            </a:r>
          </a:p>
          <a:p>
            <a:pPr lvl="1"/>
            <a:r>
              <a:rPr lang="en-US" sz="900" b="1" dirty="0">
                <a:solidFill>
                  <a:schemeClr val="tx1"/>
                </a:solidFill>
                <a:latin typeface="Courier" charset="0"/>
                <a:ea typeface="Courier" charset="0"/>
                <a:cs typeface="Courier" charset="0"/>
              </a:rPr>
              <a:t>curl -s -k --cert-type </a:t>
            </a:r>
            <a:r>
              <a:rPr lang="en-US" sz="900" b="1" dirty="0" err="1">
                <a:solidFill>
                  <a:schemeClr val="tx1"/>
                </a:solidFill>
                <a:latin typeface="Courier" charset="0"/>
                <a:ea typeface="Courier" charset="0"/>
                <a:cs typeface="Courier" charset="0"/>
              </a:rPr>
              <a:t>pem</a:t>
            </a:r>
            <a:r>
              <a:rPr lang="en-US" sz="900" b="1" dirty="0">
                <a:solidFill>
                  <a:schemeClr val="tx1"/>
                </a:solidFill>
                <a:latin typeface="Courier" charset="0"/>
                <a:ea typeface="Courier" charset="0"/>
                <a:cs typeface="Courier" charset="0"/>
              </a:rPr>
              <a:t> --cert ~/</a:t>
            </a:r>
            <a:r>
              <a:rPr lang="en-US" sz="900" b="1" dirty="0" err="1">
                <a:solidFill>
                  <a:schemeClr val="tx1"/>
                </a:solidFill>
                <a:latin typeface="Courier" charset="0"/>
                <a:ea typeface="Courier" charset="0"/>
                <a:cs typeface="Courier" charset="0"/>
              </a:rPr>
              <a:t>browser.crt.pem</a:t>
            </a:r>
            <a:r>
              <a:rPr lang="en-US" sz="900" b="1" dirty="0">
                <a:solidFill>
                  <a:schemeClr val="tx1"/>
                </a:solidFill>
                <a:latin typeface="Courier" charset="0"/>
                <a:ea typeface="Courier" charset="0"/>
                <a:cs typeface="Courier" charset="0"/>
              </a:rPr>
              <a:t> --key ~/</a:t>
            </a:r>
            <a:r>
              <a:rPr lang="en-US" sz="900" b="1" dirty="0" err="1">
                <a:solidFill>
                  <a:schemeClr val="tx1"/>
                </a:solidFill>
                <a:latin typeface="Courier" charset="0"/>
                <a:ea typeface="Courier" charset="0"/>
                <a:cs typeface="Courier" charset="0"/>
              </a:rPr>
              <a:t>browser.key.pem</a:t>
            </a:r>
            <a:r>
              <a:rPr lang="en-US" sz="900" b="1" dirty="0">
                <a:solidFill>
                  <a:schemeClr val="tx1"/>
                </a:solidFill>
                <a:latin typeface="Courier" charset="0"/>
                <a:ea typeface="Courier" charset="0"/>
                <a:cs typeface="Courier" charset="0"/>
              </a:rPr>
              <a:t> \ </a:t>
            </a:r>
            <a:r>
              <a:rPr lang="en-US" sz="900" b="1" dirty="0" smtClean="0">
                <a:solidFill>
                  <a:schemeClr val="tx1"/>
                </a:solidFill>
                <a:latin typeface="Courier" charset="0"/>
                <a:ea typeface="Courier" charset="0"/>
                <a:cs typeface="Courier" charset="0"/>
              </a:rPr>
              <a:t>https</a:t>
            </a:r>
            <a:r>
              <a:rPr lang="en-US" sz="900" b="1" dirty="0">
                <a:solidFill>
                  <a:schemeClr val="tx1"/>
                </a:solidFill>
                <a:latin typeface="Courier" charset="0"/>
                <a:ea typeface="Courier" charset="0"/>
                <a:cs typeface="Courier" charset="0"/>
              </a:rPr>
              <a:t>://</a:t>
            </a:r>
            <a:r>
              <a:rPr lang="en-US" sz="900" b="1" dirty="0" smtClean="0">
                <a:solidFill>
                  <a:schemeClr val="tx1"/>
                </a:solidFill>
                <a:latin typeface="Courier" charset="0"/>
                <a:ea typeface="Courier" charset="0"/>
                <a:cs typeface="Courier" charset="0"/>
              </a:rPr>
              <a:t>localhost:8983/</a:t>
            </a:r>
            <a:r>
              <a:rPr lang="en-US" sz="900" b="1" dirty="0" err="1" smtClean="0">
                <a:solidFill>
                  <a:schemeClr val="tx1"/>
                </a:solidFill>
                <a:latin typeface="Courier" charset="0"/>
                <a:ea typeface="Courier" charset="0"/>
                <a:cs typeface="Courier" charset="0"/>
              </a:rPr>
              <a:t>solr</a:t>
            </a:r>
            <a:r>
              <a:rPr lang="en-US" sz="900" b="1" dirty="0" smtClean="0">
                <a:solidFill>
                  <a:schemeClr val="tx1"/>
                </a:solidFill>
                <a:latin typeface="Courier" charset="0"/>
                <a:ea typeface="Courier" charset="0"/>
                <a:cs typeface="Courier" charset="0"/>
              </a:rPr>
              <a:t>/admin/</a:t>
            </a:r>
            <a:r>
              <a:rPr lang="en-US" sz="900" b="1" dirty="0" err="1" smtClean="0">
                <a:solidFill>
                  <a:schemeClr val="tx1"/>
                </a:solidFill>
                <a:latin typeface="Courier" charset="0"/>
                <a:ea typeface="Courier" charset="0"/>
                <a:cs typeface="Courier" charset="0"/>
              </a:rPr>
              <a:t>cores?action</a:t>
            </a:r>
            <a:r>
              <a:rPr lang="en-US" sz="900" b="1" dirty="0" smtClean="0">
                <a:solidFill>
                  <a:schemeClr val="tx1"/>
                </a:solidFill>
                <a:latin typeface="Courier" charset="0"/>
                <a:ea typeface="Courier" charset="0"/>
                <a:cs typeface="Courier" charset="0"/>
              </a:rPr>
              <a:t>=</a:t>
            </a:r>
            <a:r>
              <a:rPr lang="en-US" sz="900" b="1" dirty="0" err="1" smtClean="0">
                <a:solidFill>
                  <a:schemeClr val="tx1"/>
                </a:solidFill>
                <a:latin typeface="Courier" charset="0"/>
                <a:ea typeface="Courier" charset="0"/>
                <a:cs typeface="Courier" charset="0"/>
              </a:rPr>
              <a:t>updateCore&amp;property.enable.alfresco.tracking</a:t>
            </a:r>
            <a:r>
              <a:rPr lang="en-US" sz="900" b="1" dirty="0" smtClean="0">
                <a:solidFill>
                  <a:schemeClr val="tx1"/>
                </a:solidFill>
                <a:latin typeface="Courier" charset="0"/>
                <a:ea typeface="Courier" charset="0"/>
                <a:cs typeface="Courier" charset="0"/>
              </a:rPr>
              <a:t>=</a:t>
            </a:r>
            <a:r>
              <a:rPr lang="en-US" sz="900" b="1" dirty="0" err="1" smtClean="0">
                <a:solidFill>
                  <a:schemeClr val="tx1"/>
                </a:solidFill>
                <a:latin typeface="Courier" charset="0"/>
                <a:ea typeface="Courier" charset="0"/>
                <a:cs typeface="Courier" charset="0"/>
              </a:rPr>
              <a:t>true&amp;coreName</a:t>
            </a:r>
            <a:r>
              <a:rPr lang="en-US" sz="900" b="1" dirty="0" smtClean="0">
                <a:solidFill>
                  <a:schemeClr val="tx1"/>
                </a:solidFill>
                <a:latin typeface="Courier" charset="0"/>
                <a:ea typeface="Courier" charset="0"/>
                <a:cs typeface="Courier" charset="0"/>
              </a:rPr>
              <a:t>=alfresco </a:t>
            </a:r>
            <a:endParaRPr lang="en-US" sz="900" b="1" dirty="0">
              <a:solidFill>
                <a:schemeClr val="tx1"/>
              </a:solidFill>
              <a:latin typeface="Courier" charset="0"/>
              <a:ea typeface="Courier" charset="0"/>
              <a:cs typeface="Courier" charset="0"/>
            </a:endParaRPr>
          </a:p>
          <a:p>
            <a:pPr lvl="1"/>
            <a:r>
              <a:rPr lang="en-US" sz="900" b="1" dirty="0">
                <a:solidFill>
                  <a:schemeClr val="tx1"/>
                </a:solidFill>
                <a:latin typeface="Courier" charset="0"/>
                <a:ea typeface="Courier" charset="0"/>
                <a:cs typeface="Courier" charset="0"/>
              </a:rPr>
              <a:t>curl -s -k --cert-type </a:t>
            </a:r>
            <a:r>
              <a:rPr lang="en-US" sz="900" b="1" dirty="0" err="1">
                <a:solidFill>
                  <a:schemeClr val="tx1"/>
                </a:solidFill>
                <a:latin typeface="Courier" charset="0"/>
                <a:ea typeface="Courier" charset="0"/>
                <a:cs typeface="Courier" charset="0"/>
              </a:rPr>
              <a:t>pem</a:t>
            </a:r>
            <a:r>
              <a:rPr lang="en-US" sz="900" b="1" dirty="0">
                <a:solidFill>
                  <a:schemeClr val="tx1"/>
                </a:solidFill>
                <a:latin typeface="Courier" charset="0"/>
                <a:ea typeface="Courier" charset="0"/>
                <a:cs typeface="Courier" charset="0"/>
              </a:rPr>
              <a:t> --cert ~/</a:t>
            </a:r>
            <a:r>
              <a:rPr lang="en-US" sz="900" b="1" dirty="0" err="1">
                <a:solidFill>
                  <a:schemeClr val="tx1"/>
                </a:solidFill>
                <a:latin typeface="Courier" charset="0"/>
                <a:ea typeface="Courier" charset="0"/>
                <a:cs typeface="Courier" charset="0"/>
              </a:rPr>
              <a:t>browser.crt.pem</a:t>
            </a:r>
            <a:r>
              <a:rPr lang="en-US" sz="900" b="1" dirty="0">
                <a:solidFill>
                  <a:schemeClr val="tx1"/>
                </a:solidFill>
                <a:latin typeface="Courier" charset="0"/>
                <a:ea typeface="Courier" charset="0"/>
                <a:cs typeface="Courier" charset="0"/>
              </a:rPr>
              <a:t> --key ~/</a:t>
            </a:r>
            <a:r>
              <a:rPr lang="en-US" sz="900" b="1" dirty="0" err="1">
                <a:solidFill>
                  <a:schemeClr val="tx1"/>
                </a:solidFill>
                <a:latin typeface="Courier" charset="0"/>
                <a:ea typeface="Courier" charset="0"/>
                <a:cs typeface="Courier" charset="0"/>
              </a:rPr>
              <a:t>browser.key.pem</a:t>
            </a:r>
            <a:r>
              <a:rPr lang="en-US" sz="900" b="1" dirty="0">
                <a:solidFill>
                  <a:schemeClr val="tx1"/>
                </a:solidFill>
                <a:latin typeface="Courier" charset="0"/>
                <a:ea typeface="Courier" charset="0"/>
                <a:cs typeface="Courier" charset="0"/>
              </a:rPr>
              <a:t> \   </a:t>
            </a:r>
            <a:r>
              <a:rPr lang="en-US" sz="900" b="1" dirty="0" smtClean="0">
                <a:solidFill>
                  <a:schemeClr val="tx1"/>
                </a:solidFill>
                <a:latin typeface="Courier" charset="0"/>
                <a:ea typeface="Courier" charset="0"/>
                <a:cs typeface="Courier" charset="0"/>
              </a:rPr>
              <a:t>https</a:t>
            </a:r>
            <a:r>
              <a:rPr lang="en-US" sz="900" b="1" dirty="0">
                <a:solidFill>
                  <a:schemeClr val="tx1"/>
                </a:solidFill>
                <a:latin typeface="Courier" charset="0"/>
                <a:ea typeface="Courier" charset="0"/>
                <a:cs typeface="Courier" charset="0"/>
              </a:rPr>
              <a:t>://</a:t>
            </a:r>
            <a:r>
              <a:rPr lang="en-US" sz="900" b="1" dirty="0" smtClean="0">
                <a:solidFill>
                  <a:schemeClr val="tx1"/>
                </a:solidFill>
                <a:latin typeface="Courier" charset="0"/>
                <a:ea typeface="Courier" charset="0"/>
                <a:cs typeface="Courier" charset="0"/>
              </a:rPr>
              <a:t>localhost:8983/</a:t>
            </a:r>
            <a:r>
              <a:rPr lang="en-US" sz="900" b="1" dirty="0" err="1" smtClean="0">
                <a:solidFill>
                  <a:schemeClr val="tx1"/>
                </a:solidFill>
                <a:latin typeface="Courier" charset="0"/>
                <a:ea typeface="Courier" charset="0"/>
                <a:cs typeface="Courier" charset="0"/>
              </a:rPr>
              <a:t>solr</a:t>
            </a:r>
            <a:r>
              <a:rPr lang="en-US" sz="900" b="1" dirty="0" smtClean="0">
                <a:solidFill>
                  <a:schemeClr val="tx1"/>
                </a:solidFill>
                <a:latin typeface="Courier" charset="0"/>
                <a:ea typeface="Courier" charset="0"/>
                <a:cs typeface="Courier" charset="0"/>
              </a:rPr>
              <a:t>/admin/</a:t>
            </a:r>
            <a:r>
              <a:rPr lang="en-US" sz="900" b="1" dirty="0" err="1" smtClean="0">
                <a:solidFill>
                  <a:schemeClr val="tx1"/>
                </a:solidFill>
                <a:latin typeface="Courier" charset="0"/>
                <a:ea typeface="Courier" charset="0"/>
                <a:cs typeface="Courier" charset="0"/>
              </a:rPr>
              <a:t>cores?action</a:t>
            </a:r>
            <a:r>
              <a:rPr lang="en-US" sz="900" b="1" dirty="0" smtClean="0">
                <a:solidFill>
                  <a:schemeClr val="tx1"/>
                </a:solidFill>
                <a:latin typeface="Courier" charset="0"/>
                <a:ea typeface="Courier" charset="0"/>
                <a:cs typeface="Courier" charset="0"/>
              </a:rPr>
              <a:t>=</a:t>
            </a:r>
            <a:r>
              <a:rPr lang="en-US" sz="900" b="1" dirty="0" err="1" smtClean="0">
                <a:solidFill>
                  <a:schemeClr val="tx1"/>
                </a:solidFill>
                <a:latin typeface="Courier" charset="0"/>
                <a:ea typeface="Courier" charset="0"/>
                <a:cs typeface="Courier" charset="0"/>
              </a:rPr>
              <a:t>updateCore&amp;property.enable.alfresco.tracking</a:t>
            </a:r>
            <a:r>
              <a:rPr lang="en-US" sz="900" b="1" dirty="0" smtClean="0">
                <a:solidFill>
                  <a:schemeClr val="tx1"/>
                </a:solidFill>
                <a:latin typeface="Courier" charset="0"/>
                <a:ea typeface="Courier" charset="0"/>
                <a:cs typeface="Courier" charset="0"/>
              </a:rPr>
              <a:t>=</a:t>
            </a:r>
            <a:r>
              <a:rPr lang="en-US" sz="900" b="1" dirty="0" err="1" smtClean="0">
                <a:solidFill>
                  <a:schemeClr val="tx1"/>
                </a:solidFill>
                <a:latin typeface="Courier" charset="0"/>
                <a:ea typeface="Courier" charset="0"/>
                <a:cs typeface="Courier" charset="0"/>
              </a:rPr>
              <a:t>true&amp;coreName</a:t>
            </a:r>
            <a:r>
              <a:rPr lang="en-US" sz="900" b="1" dirty="0" smtClean="0">
                <a:solidFill>
                  <a:schemeClr val="tx1"/>
                </a:solidFill>
                <a:latin typeface="Courier" charset="0"/>
                <a:ea typeface="Courier" charset="0"/>
                <a:cs typeface="Courier" charset="0"/>
              </a:rPr>
              <a:t>=archive</a:t>
            </a:r>
            <a:endParaRPr lang="en-US" sz="900" b="1"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7746557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4202"/>
            <a:ext cx="8089557" cy="857250"/>
          </a:xfrm>
        </p:spPr>
        <p:txBody>
          <a:bodyPr/>
          <a:lstStyle/>
          <a:p>
            <a:r>
              <a:rPr lang="en-US" dirty="0" smtClean="0"/>
              <a:t>Tools </a:t>
            </a:r>
            <a:endParaRPr lang="en-US" dirty="0"/>
          </a:p>
        </p:txBody>
      </p:sp>
      <p:sp>
        <p:nvSpPr>
          <p:cNvPr id="3" name="Content Placeholder 2"/>
          <p:cNvSpPr>
            <a:spLocks noGrp="1"/>
          </p:cNvSpPr>
          <p:nvPr>
            <p:ph idx="1"/>
          </p:nvPr>
        </p:nvSpPr>
        <p:spPr/>
        <p:txBody>
          <a:bodyPr>
            <a:noAutofit/>
          </a:bodyPr>
          <a:lstStyle/>
          <a:p>
            <a:r>
              <a:rPr lang="en-US" dirty="0" smtClean="0"/>
              <a:t>Alfresco BAR</a:t>
            </a:r>
            <a:r>
              <a:rPr lang="en-US" dirty="0"/>
              <a:t>T </a:t>
            </a:r>
            <a:r>
              <a:rPr lang="en-US" dirty="0">
                <a:hlinkClick r:id="rId2"/>
              </a:rPr>
              <a:t>https://</a:t>
            </a:r>
            <a:r>
              <a:rPr lang="en-US" dirty="0" smtClean="0">
                <a:hlinkClick r:id="rId2"/>
              </a:rPr>
              <a:t>github.com/toniblyx/alfresco-backup-and-recovery-tool</a:t>
            </a:r>
            <a:r>
              <a:rPr lang="en-US" dirty="0" smtClean="0"/>
              <a:t> </a:t>
            </a:r>
          </a:p>
          <a:p>
            <a:pPr lvl="1"/>
            <a:r>
              <a:rPr lang="en-US" dirty="0" smtClean="0"/>
              <a:t>Thanks Douglas C. R. </a:t>
            </a:r>
            <a:r>
              <a:rPr lang="en-US" dirty="0" err="1" smtClean="0"/>
              <a:t>Paes</a:t>
            </a:r>
            <a:r>
              <a:rPr lang="en-US" dirty="0" smtClean="0"/>
              <a:t> for his contributions!</a:t>
            </a:r>
          </a:p>
          <a:p>
            <a:r>
              <a:rPr lang="en-US" dirty="0" err="1" smtClean="0"/>
              <a:t>ContCentric</a:t>
            </a:r>
            <a:r>
              <a:rPr lang="en-US" dirty="0" smtClean="0"/>
              <a:t> sample script fo</a:t>
            </a:r>
            <a:r>
              <a:rPr lang="en-US" dirty="0"/>
              <a:t>r Linux </a:t>
            </a:r>
            <a:r>
              <a:rPr lang="en-US" dirty="0">
                <a:hlinkClick r:id="rId3"/>
              </a:rPr>
              <a:t>http://www.contcentric.com/alfresco-backup</a:t>
            </a:r>
            <a:r>
              <a:rPr lang="en-US" dirty="0" smtClean="0">
                <a:hlinkClick r:id="rId3"/>
              </a:rPr>
              <a:t>/</a:t>
            </a:r>
            <a:r>
              <a:rPr lang="en-US" dirty="0" smtClean="0"/>
              <a:t> </a:t>
            </a:r>
          </a:p>
          <a:p>
            <a:r>
              <a:rPr lang="en-US" dirty="0" err="1" smtClean="0"/>
              <a:t>Jolokia</a:t>
            </a:r>
            <a:r>
              <a:rPr lang="en-US" dirty="0" smtClean="0"/>
              <a:t> for AWS: soon!</a:t>
            </a:r>
          </a:p>
        </p:txBody>
      </p:sp>
    </p:spTree>
    <p:extLst>
      <p:ext uri="{BB962C8B-B14F-4D97-AF65-F5344CB8AC3E}">
        <p14:creationId xmlns:p14="http://schemas.microsoft.com/office/powerpoint/2010/main" val="6369161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Restore Policy: End Users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685" y="855530"/>
            <a:ext cx="6528712" cy="3987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1775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Restore Policy: System Administrator</a:t>
            </a:r>
            <a:endParaRPr lang="en-US" dirty="0"/>
          </a:p>
        </p:txBody>
      </p:sp>
      <p:sp>
        <p:nvSpPr>
          <p:cNvPr id="3" name="Content Placeholder 2"/>
          <p:cNvSpPr>
            <a:spLocks noGrp="1"/>
          </p:cNvSpPr>
          <p:nvPr>
            <p:ph idx="1"/>
          </p:nvPr>
        </p:nvSpPr>
        <p:spPr>
          <a:xfrm>
            <a:off x="457200" y="1001444"/>
            <a:ext cx="8089557" cy="2975133"/>
          </a:xfrm>
        </p:spPr>
        <p:txBody>
          <a:bodyPr>
            <a:normAutofit/>
          </a:bodyPr>
          <a:lstStyle/>
          <a:p>
            <a:pPr marL="971550" lvl="1" indent="-514350">
              <a:buFont typeface="+mj-lt"/>
              <a:buAutoNum type="arabicPeriod"/>
            </a:pPr>
            <a:r>
              <a:rPr lang="en-US" sz="2400" dirty="0"/>
              <a:t>Installation</a:t>
            </a:r>
          </a:p>
          <a:p>
            <a:pPr marL="971550" lvl="1" indent="-514350">
              <a:buFont typeface="+mj-lt"/>
              <a:buAutoNum type="arabicPeriod"/>
            </a:pPr>
            <a:r>
              <a:rPr lang="en-US" sz="2400" dirty="0"/>
              <a:t>Configuration</a:t>
            </a:r>
          </a:p>
          <a:p>
            <a:pPr marL="971550" lvl="1" indent="-514350">
              <a:buFont typeface="+mj-lt"/>
              <a:buAutoNum type="arabicPeriod"/>
            </a:pPr>
            <a:r>
              <a:rPr lang="en-US" sz="2400" dirty="0"/>
              <a:t>Customization</a:t>
            </a:r>
          </a:p>
          <a:p>
            <a:pPr marL="971550" lvl="1" indent="-514350">
              <a:buFont typeface="+mj-lt"/>
              <a:buAutoNum type="arabicPeriod"/>
            </a:pPr>
            <a:r>
              <a:rPr lang="en-US" sz="2400" dirty="0"/>
              <a:t>DB</a:t>
            </a:r>
          </a:p>
          <a:p>
            <a:pPr marL="971550" lvl="1" indent="-514350">
              <a:buFont typeface="+mj-lt"/>
              <a:buAutoNum type="arabicPeriod"/>
            </a:pPr>
            <a:r>
              <a:rPr lang="en-US" sz="2400" dirty="0"/>
              <a:t>Content Store</a:t>
            </a:r>
          </a:p>
          <a:p>
            <a:pPr marL="971550" lvl="1" indent="-514350">
              <a:buFont typeface="+mj-lt"/>
              <a:buAutoNum type="arabicPeriod"/>
            </a:pPr>
            <a:r>
              <a:rPr lang="en-US" sz="2400" dirty="0"/>
              <a:t>Indexes</a:t>
            </a:r>
          </a:p>
          <a:p>
            <a:endParaRPr lang="en-US" sz="2800" dirty="0"/>
          </a:p>
        </p:txBody>
      </p:sp>
    </p:spTree>
    <p:extLst>
      <p:ext uri="{BB962C8B-B14F-4D97-AF65-F5344CB8AC3E}">
        <p14:creationId xmlns:p14="http://schemas.microsoft.com/office/powerpoint/2010/main" val="17634113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success backing up Alfresco</a:t>
            </a:r>
            <a:endParaRPr lang="en-US" dirty="0"/>
          </a:p>
        </p:txBody>
      </p:sp>
      <p:sp>
        <p:nvSpPr>
          <p:cNvPr id="3" name="Content Placeholder 2"/>
          <p:cNvSpPr>
            <a:spLocks noGrp="1"/>
          </p:cNvSpPr>
          <p:nvPr>
            <p:ph idx="1"/>
          </p:nvPr>
        </p:nvSpPr>
        <p:spPr/>
        <p:txBody>
          <a:bodyPr/>
          <a:lstStyle/>
          <a:p>
            <a:pPr>
              <a:buFont typeface="+mj-lt"/>
              <a:buAutoNum type="arabicPeriod"/>
            </a:pPr>
            <a:r>
              <a:rPr lang="en-US" dirty="0" smtClean="0"/>
              <a:t>Make all what you can redundant</a:t>
            </a:r>
          </a:p>
          <a:p>
            <a:pPr>
              <a:buFont typeface="+mj-lt"/>
              <a:buAutoNum type="arabicPeriod"/>
            </a:pPr>
            <a:r>
              <a:rPr lang="en-US" dirty="0" smtClean="0"/>
              <a:t>Plan your storage strategy before hand</a:t>
            </a:r>
          </a:p>
          <a:p>
            <a:pPr>
              <a:buFont typeface="+mj-lt"/>
              <a:buAutoNum type="arabicPeriod"/>
            </a:pPr>
            <a:r>
              <a:rPr lang="en-US" dirty="0" smtClean="0"/>
              <a:t>Break your stuff, all the time</a:t>
            </a:r>
          </a:p>
          <a:p>
            <a:pPr>
              <a:buFont typeface="+mj-lt"/>
              <a:buAutoNum type="arabicPeriod"/>
            </a:pPr>
            <a:r>
              <a:rPr lang="en-US" dirty="0"/>
              <a:t>Use ephemeral </a:t>
            </a:r>
            <a:r>
              <a:rPr lang="en-US" dirty="0" smtClean="0"/>
              <a:t>instances </a:t>
            </a:r>
            <a:r>
              <a:rPr lang="mr-IN" dirty="0" smtClean="0"/>
              <a:t>–</a:t>
            </a:r>
            <a:r>
              <a:rPr lang="en-US" dirty="0" smtClean="0"/>
              <a:t>&gt; Move </a:t>
            </a:r>
            <a:r>
              <a:rPr lang="en-US" dirty="0"/>
              <a:t>towards a CI/CD </a:t>
            </a:r>
            <a:r>
              <a:rPr lang="en-US" dirty="0" smtClean="0"/>
              <a:t>Pipeline</a:t>
            </a:r>
          </a:p>
          <a:p>
            <a:pPr>
              <a:buFont typeface="+mj-lt"/>
              <a:buAutoNum type="arabicPeriod"/>
            </a:pPr>
            <a:r>
              <a:rPr lang="en-US" dirty="0" smtClean="0"/>
              <a:t>Monitor everything </a:t>
            </a:r>
          </a:p>
          <a:p>
            <a:pPr>
              <a:buFont typeface="+mj-lt"/>
              <a:buAutoNum type="arabicPeriod"/>
            </a:pPr>
            <a:r>
              <a:rPr lang="en-US" dirty="0" smtClean="0"/>
              <a:t>Save logs of everything </a:t>
            </a:r>
          </a:p>
          <a:p>
            <a:pPr>
              <a:buFont typeface="+mj-lt"/>
              <a:buAutoNum type="arabicPeriod"/>
            </a:pPr>
            <a:r>
              <a:rPr lang="en-US" dirty="0" smtClean="0"/>
              <a:t>Break your stuff </a:t>
            </a:r>
            <a:r>
              <a:rPr lang="en-US" dirty="0" smtClean="0"/>
              <a:t>again (Game Days!)</a:t>
            </a:r>
            <a:endParaRPr lang="en-US" dirty="0" smtClean="0"/>
          </a:p>
          <a:p>
            <a:pPr>
              <a:buFont typeface="+mj-lt"/>
              <a:buAutoNum type="arabicPeriod"/>
            </a:pPr>
            <a:endParaRPr lang="en-US" dirty="0"/>
          </a:p>
        </p:txBody>
      </p:sp>
    </p:spTree>
    <p:extLst>
      <p:ext uri="{BB962C8B-B14F-4D97-AF65-F5344CB8AC3E}">
        <p14:creationId xmlns:p14="http://schemas.microsoft.com/office/powerpoint/2010/main" val="193104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792" y="223931"/>
            <a:ext cx="3925020" cy="857250"/>
          </a:xfrm>
        </p:spPr>
        <p:txBody>
          <a:bodyPr/>
          <a:lstStyle/>
          <a:p>
            <a:r>
              <a:rPr lang="en-US" dirty="0"/>
              <a:t>From Zero to Hero: Backing Up Alfresco</a:t>
            </a:r>
          </a:p>
        </p:txBody>
      </p:sp>
      <p:sp>
        <p:nvSpPr>
          <p:cNvPr id="3" name="Title 1"/>
          <p:cNvSpPr txBox="1">
            <a:spLocks/>
          </p:cNvSpPr>
          <p:nvPr/>
        </p:nvSpPr>
        <p:spPr>
          <a:xfrm>
            <a:off x="4830792" y="1957720"/>
            <a:ext cx="4183812" cy="85725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Helvetica Neue"/>
                <a:ea typeface="+mj-ea"/>
                <a:cs typeface="Helvetica Neue"/>
              </a:defRPr>
            </a:lvl1pPr>
          </a:lstStyle>
          <a:p>
            <a:r>
              <a:rPr lang="en-US" sz="6400" b="0" dirty="0" smtClean="0">
                <a:solidFill>
                  <a:schemeClr val="tx1"/>
                </a:solidFill>
              </a:rPr>
              <a:t>Thank you!</a:t>
            </a:r>
            <a:endParaRPr lang="en-US" sz="6400" b="0" dirty="0">
              <a:solidFill>
                <a:schemeClr val="tx1"/>
              </a:solidFill>
            </a:endParaRPr>
          </a:p>
        </p:txBody>
      </p:sp>
      <p:sp>
        <p:nvSpPr>
          <p:cNvPr id="4" name="Title 1"/>
          <p:cNvSpPr txBox="1">
            <a:spLocks/>
          </p:cNvSpPr>
          <p:nvPr/>
        </p:nvSpPr>
        <p:spPr>
          <a:xfrm>
            <a:off x="4830792" y="3487479"/>
            <a:ext cx="4183812" cy="15100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solidFill>
                <a:latin typeface="Helvetica Neue"/>
                <a:ea typeface="+mj-ea"/>
                <a:cs typeface="Helvetica Neue"/>
              </a:defRPr>
            </a:lvl1pPr>
          </a:lstStyle>
          <a:p>
            <a:r>
              <a:rPr lang="en-US" sz="1800" dirty="0" smtClean="0"/>
              <a:t>Special Thanks to:</a:t>
            </a:r>
          </a:p>
          <a:p>
            <a:r>
              <a:rPr lang="en-US" sz="1800" dirty="0" smtClean="0"/>
              <a:t>Alfresco Search Services Team, Repo Team, JT Smith and Douglas C</a:t>
            </a:r>
            <a:r>
              <a:rPr lang="en-US" sz="1800" dirty="0"/>
              <a:t>. R. </a:t>
            </a:r>
            <a:r>
              <a:rPr lang="en-US" sz="1800" dirty="0" err="1"/>
              <a:t>Paes</a:t>
            </a:r>
            <a:endParaRPr lang="en-US" sz="1800" dirty="0"/>
          </a:p>
        </p:txBody>
      </p:sp>
    </p:spTree>
    <p:extLst>
      <p:ext uri="{BB962C8B-B14F-4D97-AF65-F5344CB8AC3E}">
        <p14:creationId xmlns:p14="http://schemas.microsoft.com/office/powerpoint/2010/main" val="1174394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767603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bit of history on this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1979" y="1173925"/>
            <a:ext cx="4384173" cy="3150341"/>
          </a:xfrm>
          <a:prstGeom prst="rect">
            <a:avLst/>
          </a:prstGeom>
          <a:ln>
            <a:noFill/>
          </a:ln>
          <a:effectLst>
            <a:outerShdw blurRad="292100" dist="139700" dir="2700000" algn="tl" rotWithShape="0">
              <a:srgbClr val="333333">
                <a:alpha val="65000"/>
              </a:srgbClr>
            </a:outerShdw>
          </a:effectLst>
        </p:spPr>
      </p:pic>
      <p:sp>
        <p:nvSpPr>
          <p:cNvPr id="6" name="Content Placeholder 2"/>
          <p:cNvSpPr txBox="1">
            <a:spLocks/>
          </p:cNvSpPr>
          <p:nvPr/>
        </p:nvSpPr>
        <p:spPr>
          <a:xfrm>
            <a:off x="3268844" y="363839"/>
            <a:ext cx="5277914" cy="42218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800" b="0" i="0" kern="1200">
                <a:solidFill>
                  <a:schemeClr val="tx1">
                    <a:lumMod val="50000"/>
                  </a:schemeClr>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2013: </a:t>
            </a:r>
            <a:r>
              <a:rPr lang="en-US" dirty="0"/>
              <a:t>Alfresco Backup and Disaster Recovery White </a:t>
            </a:r>
            <a:r>
              <a:rPr lang="en-US" dirty="0" smtClean="0"/>
              <a:t>Paper / Alfresco BART</a:t>
            </a:r>
          </a:p>
          <a:p>
            <a:endParaRPr lang="en-US" dirty="0"/>
          </a:p>
        </p:txBody>
      </p:sp>
    </p:spTree>
    <p:extLst>
      <p:ext uri="{BB962C8B-B14F-4D97-AF65-F5344CB8AC3E}">
        <p14:creationId xmlns:p14="http://schemas.microsoft.com/office/powerpoint/2010/main" val="5728795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452673"/>
            <a:ext cx="9144000" cy="6858000"/>
          </a:xfrm>
          <a:prstGeom prst="rect">
            <a:avLst/>
          </a:prstGeom>
        </p:spPr>
      </p:pic>
    </p:spTree>
    <p:extLst>
      <p:ext uri="{BB962C8B-B14F-4D97-AF65-F5344CB8AC3E}">
        <p14:creationId xmlns:p14="http://schemas.microsoft.com/office/powerpoint/2010/main" val="1962624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and Disaster Recovery</a:t>
            </a:r>
          </a:p>
        </p:txBody>
      </p:sp>
      <p:sp>
        <p:nvSpPr>
          <p:cNvPr id="3" name="Content Placeholder 2"/>
          <p:cNvSpPr>
            <a:spLocks noGrp="1"/>
          </p:cNvSpPr>
          <p:nvPr>
            <p:ph idx="1"/>
          </p:nvPr>
        </p:nvSpPr>
        <p:spPr/>
        <p:txBody>
          <a:bodyPr/>
          <a:lstStyle/>
          <a:p>
            <a:pPr lvl="1"/>
            <a:r>
              <a:rPr lang="en-US" dirty="0"/>
              <a:t>Backup, Archiving, Disaster Recovery</a:t>
            </a:r>
          </a:p>
          <a:p>
            <a:pPr lvl="1"/>
            <a:r>
              <a:rPr lang="en-US" dirty="0"/>
              <a:t>Why</a:t>
            </a:r>
            <a:r>
              <a:rPr lang="en-US" dirty="0" smtClean="0"/>
              <a:t>? Business </a:t>
            </a:r>
            <a:r>
              <a:rPr lang="en-US" dirty="0"/>
              <a:t>impact</a:t>
            </a:r>
          </a:p>
          <a:p>
            <a:pPr lvl="1"/>
            <a:r>
              <a:rPr lang="en-US" dirty="0"/>
              <a:t>RPO </a:t>
            </a:r>
            <a:r>
              <a:rPr lang="en-US" dirty="0" smtClean="0"/>
              <a:t>(</a:t>
            </a:r>
            <a:r>
              <a:rPr lang="en-GB" b="1" dirty="0">
                <a:solidFill>
                  <a:schemeClr val="tx1"/>
                </a:solidFill>
              </a:rPr>
              <a:t>Recovery Point </a:t>
            </a:r>
            <a:r>
              <a:rPr lang="en-GB" b="1" dirty="0" smtClean="0">
                <a:solidFill>
                  <a:schemeClr val="tx1"/>
                </a:solidFill>
              </a:rPr>
              <a:t>Objective</a:t>
            </a:r>
            <a:r>
              <a:rPr lang="en-US" dirty="0" smtClean="0"/>
              <a:t>)</a:t>
            </a:r>
            <a:r>
              <a:rPr lang="en-US" dirty="0"/>
              <a:t>:</a:t>
            </a:r>
            <a:r>
              <a:rPr lang="en-US" dirty="0" smtClean="0"/>
              <a:t> time between backups. Point in time to which data must be restored. Time between last backup and when “event” occurred. </a:t>
            </a:r>
          </a:p>
          <a:p>
            <a:pPr lvl="1"/>
            <a:r>
              <a:rPr lang="en-US" dirty="0" smtClean="0"/>
              <a:t>RTO (</a:t>
            </a:r>
            <a:r>
              <a:rPr lang="en-GB" b="1" dirty="0">
                <a:solidFill>
                  <a:schemeClr val="tx1"/>
                </a:solidFill>
              </a:rPr>
              <a:t>Recovery Time </a:t>
            </a:r>
            <a:r>
              <a:rPr lang="en-GB" b="1" dirty="0" smtClean="0">
                <a:solidFill>
                  <a:schemeClr val="tx1"/>
                </a:solidFill>
              </a:rPr>
              <a:t>Objective</a:t>
            </a:r>
            <a:r>
              <a:rPr lang="en-US" dirty="0" smtClean="0"/>
              <a:t>): time taken to restore the application. How quickly you need that application to be back available after downtime.</a:t>
            </a:r>
          </a:p>
          <a:p>
            <a:pPr lvl="1"/>
            <a:r>
              <a:rPr lang="en-US" dirty="0" smtClean="0"/>
              <a:t>RPO and RTO should be set based on expected loss to the business objective and cost of achieving that objective</a:t>
            </a:r>
            <a:endParaRPr lang="en-US" dirty="0"/>
          </a:p>
          <a:p>
            <a:pPr lvl="1"/>
            <a:endParaRPr lang="en-US" dirty="0"/>
          </a:p>
          <a:p>
            <a:endParaRPr lang="en-US" dirty="0"/>
          </a:p>
        </p:txBody>
      </p:sp>
      <p:grpSp>
        <p:nvGrpSpPr>
          <p:cNvPr id="24" name="Group 23"/>
          <p:cNvGrpSpPr/>
          <p:nvPr/>
        </p:nvGrpSpPr>
        <p:grpSpPr>
          <a:xfrm>
            <a:off x="545026" y="3632692"/>
            <a:ext cx="8066762" cy="974416"/>
            <a:chOff x="651353" y="3526362"/>
            <a:chExt cx="8066762" cy="974416"/>
          </a:xfrm>
        </p:grpSpPr>
        <p:sp>
          <p:nvSpPr>
            <p:cNvPr id="23" name="Rectangle 22"/>
            <p:cNvSpPr/>
            <p:nvPr/>
          </p:nvSpPr>
          <p:spPr>
            <a:xfrm>
              <a:off x="651353" y="3537847"/>
              <a:ext cx="8066762" cy="959483"/>
            </a:xfrm>
            <a:prstGeom prst="rect">
              <a:avLst/>
            </a:prstGeom>
            <a:gradFill>
              <a:gsLst>
                <a:gs pos="0">
                  <a:schemeClr val="accent1">
                    <a:lumMod val="40000"/>
                    <a:lumOff val="60000"/>
                  </a:schemeClr>
                </a:gs>
                <a:gs pos="100000">
                  <a:schemeClr val="accent1">
                    <a:tint val="50000"/>
                    <a:shade val="100000"/>
                    <a:satMod val="350000"/>
                  </a:schemeClr>
                </a:gs>
              </a:gsLst>
            </a:gradFill>
            <a:ln cap="rnd">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844378" y="3984090"/>
              <a:ext cx="7598978" cy="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294410" y="3984091"/>
              <a:ext cx="1113" cy="225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968582" y="3984091"/>
              <a:ext cx="1113" cy="225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642754" y="3984091"/>
              <a:ext cx="1113" cy="22563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294410" y="3817836"/>
              <a:ext cx="1674172" cy="6927"/>
            </a:xfrm>
            <a:prstGeom prst="straightConnector1">
              <a:avLst/>
            </a:prstGeom>
            <a:ln>
              <a:solidFill>
                <a:schemeClr val="accent2">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968706" y="3819985"/>
              <a:ext cx="1674172" cy="6927"/>
            </a:xfrm>
            <a:prstGeom prst="straightConnector1">
              <a:avLst/>
            </a:prstGeom>
            <a:ln>
              <a:solidFill>
                <a:schemeClr val="accent2">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774071" y="4189553"/>
              <a:ext cx="1044517" cy="307777"/>
            </a:xfrm>
            <a:prstGeom prst="rect">
              <a:avLst/>
            </a:prstGeom>
            <a:ln>
              <a:noFill/>
            </a:ln>
          </p:spPr>
          <p:txBody>
            <a:bodyPr wrap="none">
              <a:spAutoFit/>
            </a:bodyPr>
            <a:lstStyle/>
            <a:p>
              <a:r>
                <a:rPr lang="en-US" sz="1400" dirty="0" smtClean="0"/>
                <a:t>Last Backup</a:t>
              </a:r>
              <a:endParaRPr lang="en-US" sz="1400" dirty="0"/>
            </a:p>
          </p:txBody>
        </p:sp>
        <p:sp>
          <p:nvSpPr>
            <p:cNvPr id="18" name="Rectangle 17"/>
            <p:cNvSpPr/>
            <p:nvPr/>
          </p:nvSpPr>
          <p:spPr>
            <a:xfrm>
              <a:off x="4051882" y="4193001"/>
              <a:ext cx="1217064" cy="307777"/>
            </a:xfrm>
            <a:prstGeom prst="rect">
              <a:avLst/>
            </a:prstGeom>
            <a:ln>
              <a:noFill/>
            </a:ln>
          </p:spPr>
          <p:txBody>
            <a:bodyPr wrap="none">
              <a:spAutoFit/>
            </a:bodyPr>
            <a:lstStyle/>
            <a:p>
              <a:r>
                <a:rPr lang="en-US" sz="1400" smtClean="0"/>
                <a:t>Data Restored</a:t>
              </a:r>
              <a:endParaRPr lang="en-US" sz="1400" dirty="0"/>
            </a:p>
          </p:txBody>
        </p:sp>
        <p:sp>
          <p:nvSpPr>
            <p:cNvPr id="19" name="Rectangle 18"/>
            <p:cNvSpPr/>
            <p:nvPr/>
          </p:nvSpPr>
          <p:spPr>
            <a:xfrm>
              <a:off x="2654432" y="4138051"/>
              <a:ext cx="598562" cy="307777"/>
            </a:xfrm>
            <a:prstGeom prst="rect">
              <a:avLst/>
            </a:prstGeom>
            <a:ln>
              <a:noFill/>
            </a:ln>
          </p:spPr>
          <p:txBody>
            <a:bodyPr wrap="none">
              <a:spAutoFit/>
            </a:bodyPr>
            <a:lstStyle/>
            <a:p>
              <a:r>
                <a:rPr lang="en-US" sz="1400" b="1" dirty="0" smtClean="0"/>
                <a:t>Event</a:t>
              </a:r>
              <a:endParaRPr lang="en-US" sz="1400" b="1" dirty="0"/>
            </a:p>
          </p:txBody>
        </p:sp>
        <p:sp>
          <p:nvSpPr>
            <p:cNvPr id="20" name="Rectangle 19"/>
            <p:cNvSpPr/>
            <p:nvPr/>
          </p:nvSpPr>
          <p:spPr>
            <a:xfrm>
              <a:off x="1835228" y="3537847"/>
              <a:ext cx="494046" cy="307777"/>
            </a:xfrm>
            <a:prstGeom prst="rect">
              <a:avLst/>
            </a:prstGeom>
          </p:spPr>
          <p:txBody>
            <a:bodyPr wrap="none">
              <a:spAutoFit/>
            </a:bodyPr>
            <a:lstStyle/>
            <a:p>
              <a:r>
                <a:rPr lang="en-US" sz="1400" dirty="0" smtClean="0"/>
                <a:t>RPO</a:t>
              </a:r>
              <a:endParaRPr lang="en-US" sz="1400" dirty="0"/>
            </a:p>
          </p:txBody>
        </p:sp>
        <p:sp>
          <p:nvSpPr>
            <p:cNvPr id="21" name="Rectangle 20"/>
            <p:cNvSpPr/>
            <p:nvPr/>
          </p:nvSpPr>
          <p:spPr>
            <a:xfrm>
              <a:off x="3558972" y="3526362"/>
              <a:ext cx="482633" cy="307777"/>
            </a:xfrm>
            <a:prstGeom prst="rect">
              <a:avLst/>
            </a:prstGeom>
          </p:spPr>
          <p:txBody>
            <a:bodyPr wrap="none">
              <a:spAutoFit/>
            </a:bodyPr>
            <a:lstStyle/>
            <a:p>
              <a:r>
                <a:rPr lang="en-US" sz="1400" dirty="0" smtClean="0"/>
                <a:t>RTO</a:t>
              </a:r>
              <a:endParaRPr lang="en-US" sz="1400" dirty="0"/>
            </a:p>
          </p:txBody>
        </p:sp>
        <p:sp>
          <p:nvSpPr>
            <p:cNvPr id="22" name="Rectangle 21"/>
            <p:cNvSpPr/>
            <p:nvPr/>
          </p:nvSpPr>
          <p:spPr>
            <a:xfrm>
              <a:off x="7778040" y="3712299"/>
              <a:ext cx="546945" cy="307777"/>
            </a:xfrm>
            <a:prstGeom prst="rect">
              <a:avLst/>
            </a:prstGeom>
            <a:ln>
              <a:noFill/>
            </a:ln>
          </p:spPr>
          <p:txBody>
            <a:bodyPr wrap="none">
              <a:spAutoFit/>
            </a:bodyPr>
            <a:lstStyle/>
            <a:p>
              <a:r>
                <a:rPr lang="en-US" sz="1400" smtClean="0"/>
                <a:t>Time</a:t>
              </a:r>
              <a:endParaRPr lang="en-US" sz="1400" dirty="0"/>
            </a:p>
          </p:txBody>
        </p:sp>
      </p:grpSp>
    </p:spTree>
    <p:extLst>
      <p:ext uri="{BB962C8B-B14F-4D97-AF65-F5344CB8AC3E}">
        <p14:creationId xmlns:p14="http://schemas.microsoft.com/office/powerpoint/2010/main" val="1727009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strategy decision </a:t>
            </a:r>
            <a:r>
              <a:rPr lang="en-US" dirty="0" smtClean="0"/>
              <a:t>points</a:t>
            </a:r>
            <a:endParaRPr lang="en-US" dirty="0"/>
          </a:p>
        </p:txBody>
      </p:sp>
      <p:sp>
        <p:nvSpPr>
          <p:cNvPr id="3" name="Content Placeholder 2"/>
          <p:cNvSpPr>
            <a:spLocks noGrp="1"/>
          </p:cNvSpPr>
          <p:nvPr>
            <p:ph idx="1"/>
          </p:nvPr>
        </p:nvSpPr>
        <p:spPr>
          <a:xfrm>
            <a:off x="457200" y="882472"/>
            <a:ext cx="8261497" cy="3740677"/>
          </a:xfrm>
        </p:spPr>
        <p:txBody>
          <a:bodyPr numCol="2">
            <a:normAutofit fontScale="92500" lnSpcReduction="20000"/>
          </a:bodyPr>
          <a:lstStyle/>
          <a:p>
            <a:r>
              <a:rPr lang="en-US" dirty="0" smtClean="0"/>
              <a:t>RPO and </a:t>
            </a:r>
            <a:r>
              <a:rPr lang="en-US" dirty="0" smtClean="0"/>
              <a:t>RTO</a:t>
            </a:r>
          </a:p>
          <a:p>
            <a:r>
              <a:rPr lang="en-US" dirty="0" smtClean="0"/>
              <a:t>Cold, Warm or </a:t>
            </a:r>
            <a:r>
              <a:rPr lang="en-US" dirty="0" smtClean="0"/>
              <a:t>Hot </a:t>
            </a:r>
            <a:r>
              <a:rPr lang="en-US" dirty="0" smtClean="0"/>
              <a:t>backup</a:t>
            </a:r>
          </a:p>
          <a:p>
            <a:r>
              <a:rPr lang="en-US" dirty="0"/>
              <a:t>Methods</a:t>
            </a:r>
          </a:p>
          <a:p>
            <a:pPr lvl="1"/>
            <a:r>
              <a:rPr lang="en-US" dirty="0"/>
              <a:t>Full, incremental, differential</a:t>
            </a:r>
          </a:p>
          <a:p>
            <a:pPr marL="342900" lvl="2" indent="-342900"/>
            <a:r>
              <a:rPr lang="en-US" sz="1800" dirty="0" smtClean="0"/>
              <a:t>Window</a:t>
            </a:r>
          </a:p>
          <a:p>
            <a:pPr marL="342900" lvl="2" indent="-342900"/>
            <a:r>
              <a:rPr lang="en-US" sz="1800" dirty="0" smtClean="0"/>
              <a:t>Rotation</a:t>
            </a:r>
          </a:p>
          <a:p>
            <a:pPr marL="342900" lvl="2" indent="-342900"/>
            <a:r>
              <a:rPr lang="en-US" sz="1800" dirty="0" smtClean="0"/>
              <a:t>Destination</a:t>
            </a:r>
            <a:endParaRPr lang="en-US" sz="1800" dirty="0" smtClean="0"/>
          </a:p>
          <a:p>
            <a:r>
              <a:rPr lang="en-US" dirty="0"/>
              <a:t>Architecture</a:t>
            </a:r>
          </a:p>
          <a:p>
            <a:pPr lvl="1"/>
            <a:r>
              <a:rPr lang="en-US" dirty="0"/>
              <a:t>Single tier</a:t>
            </a:r>
          </a:p>
          <a:p>
            <a:pPr lvl="1"/>
            <a:r>
              <a:rPr lang="en-US" dirty="0"/>
              <a:t>Multi </a:t>
            </a:r>
            <a:r>
              <a:rPr lang="en-US" dirty="0" smtClean="0"/>
              <a:t>tier</a:t>
            </a:r>
            <a:endParaRPr lang="en-US" dirty="0" smtClean="0"/>
          </a:p>
          <a:p>
            <a:r>
              <a:rPr lang="en-US" dirty="0" smtClean="0"/>
              <a:t>Location</a:t>
            </a:r>
            <a:endParaRPr lang="en-US" dirty="0"/>
          </a:p>
          <a:p>
            <a:pPr lvl="1"/>
            <a:r>
              <a:rPr lang="en-US" dirty="0" smtClean="0"/>
              <a:t>On-</a:t>
            </a:r>
            <a:r>
              <a:rPr lang="en-US" dirty="0" err="1" smtClean="0"/>
              <a:t>prem</a:t>
            </a:r>
            <a:endParaRPr lang="en-US" dirty="0"/>
          </a:p>
          <a:p>
            <a:pPr lvl="2"/>
            <a:r>
              <a:rPr lang="en-US" dirty="0" smtClean="0"/>
              <a:t>Bare metal</a:t>
            </a:r>
          </a:p>
          <a:p>
            <a:pPr lvl="2"/>
            <a:r>
              <a:rPr lang="en-US" dirty="0" smtClean="0"/>
              <a:t>Virtual</a:t>
            </a:r>
          </a:p>
          <a:p>
            <a:pPr lvl="1"/>
            <a:r>
              <a:rPr lang="en-US" dirty="0"/>
              <a:t>I</a:t>
            </a:r>
            <a:r>
              <a:rPr lang="en-US" dirty="0" smtClean="0"/>
              <a:t>n </a:t>
            </a:r>
            <a:r>
              <a:rPr lang="en-US" dirty="0" smtClean="0"/>
              <a:t>cloud</a:t>
            </a:r>
          </a:p>
          <a:p>
            <a:r>
              <a:rPr lang="en-US" dirty="0" smtClean="0"/>
              <a:t>Content Store storage</a:t>
            </a:r>
          </a:p>
          <a:p>
            <a:r>
              <a:rPr lang="en-US" dirty="0" smtClean="0"/>
              <a:t>Database engine</a:t>
            </a:r>
            <a:endParaRPr lang="en-US" dirty="0" smtClean="0"/>
          </a:p>
          <a:p>
            <a:r>
              <a:rPr lang="en-US" dirty="0" smtClean="0"/>
              <a:t>Index </a:t>
            </a:r>
          </a:p>
          <a:p>
            <a:pPr lvl="1"/>
            <a:r>
              <a:rPr lang="en-US" dirty="0" smtClean="0"/>
              <a:t>version</a:t>
            </a:r>
            <a:endParaRPr lang="en-US" dirty="0"/>
          </a:p>
          <a:p>
            <a:pPr lvl="1"/>
            <a:r>
              <a:rPr lang="en-US" dirty="0" smtClean="0"/>
              <a:t>storage location</a:t>
            </a:r>
            <a:endParaRPr lang="en-US" dirty="0"/>
          </a:p>
          <a:p>
            <a:pPr lvl="1"/>
            <a:r>
              <a:rPr lang="en-US" dirty="0" smtClean="0"/>
              <a:t>c</a:t>
            </a:r>
            <a:r>
              <a:rPr lang="en-US" dirty="0" smtClean="0"/>
              <a:t>onfiguration for ACS index</a:t>
            </a:r>
          </a:p>
          <a:p>
            <a:pPr lvl="2"/>
            <a:r>
              <a:rPr lang="en-US" dirty="0" smtClean="0"/>
              <a:t>standard (single index)</a:t>
            </a:r>
          </a:p>
          <a:p>
            <a:pPr lvl="2"/>
            <a:r>
              <a:rPr lang="en-US" dirty="0" err="1" smtClean="0"/>
              <a:t>sharding</a:t>
            </a:r>
            <a:r>
              <a:rPr lang="en-US" dirty="0" smtClean="0"/>
              <a:t> </a:t>
            </a:r>
            <a:endParaRPr lang="en-US" dirty="0"/>
          </a:p>
          <a:p>
            <a:pPr lvl="3"/>
            <a:r>
              <a:rPr lang="en-US" dirty="0" smtClean="0"/>
              <a:t>ACL v1 / ACL_ID v2</a:t>
            </a:r>
          </a:p>
          <a:p>
            <a:pPr lvl="3"/>
            <a:r>
              <a:rPr lang="en-US" dirty="0" smtClean="0"/>
              <a:t>DB_ID</a:t>
            </a:r>
          </a:p>
          <a:p>
            <a:pPr lvl="3"/>
            <a:r>
              <a:rPr lang="en-US" dirty="0" smtClean="0"/>
              <a:t>DB_ID_RANGE</a:t>
            </a:r>
          </a:p>
          <a:p>
            <a:pPr lvl="3"/>
            <a:r>
              <a:rPr lang="en-US" dirty="0" smtClean="0"/>
              <a:t>DATE</a:t>
            </a:r>
          </a:p>
          <a:p>
            <a:pPr lvl="3"/>
            <a:r>
              <a:rPr lang="en-US" dirty="0" smtClean="0"/>
              <a:t>PROPERTY</a:t>
            </a:r>
          </a:p>
          <a:p>
            <a:pPr lvl="3"/>
            <a:r>
              <a:rPr lang="en-US" dirty="0" smtClean="0"/>
              <a:t>EXPLICIT</a:t>
            </a:r>
            <a:endParaRPr lang="en-US" dirty="0" smtClean="0"/>
          </a:p>
          <a:p>
            <a:pPr lvl="1"/>
            <a:endParaRPr lang="en-US" dirty="0"/>
          </a:p>
        </p:txBody>
      </p:sp>
    </p:spTree>
    <p:extLst>
      <p:ext uri="{BB962C8B-B14F-4D97-AF65-F5344CB8AC3E}">
        <p14:creationId xmlns:p14="http://schemas.microsoft.com/office/powerpoint/2010/main" val="534586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when and how</a:t>
            </a:r>
            <a:endParaRPr lang="en-US" dirty="0"/>
          </a:p>
        </p:txBody>
      </p:sp>
      <p:sp>
        <p:nvSpPr>
          <p:cNvPr id="3" name="Content Placeholder 2"/>
          <p:cNvSpPr>
            <a:spLocks noGrp="1"/>
          </p:cNvSpPr>
          <p:nvPr>
            <p:ph idx="1"/>
          </p:nvPr>
        </p:nvSpPr>
        <p:spPr/>
        <p:txBody>
          <a:bodyPr/>
          <a:lstStyle/>
          <a:p>
            <a:r>
              <a:rPr lang="en-US" dirty="0" smtClean="0"/>
              <a:t>ACS: DB </a:t>
            </a:r>
            <a:r>
              <a:rPr lang="en-US" dirty="0" smtClean="0"/>
              <a:t>+ Content Store + Indexes + (Installation + </a:t>
            </a:r>
            <a:r>
              <a:rPr lang="en-US" dirty="0" err="1" smtClean="0"/>
              <a:t>Config</a:t>
            </a:r>
            <a:r>
              <a:rPr lang="en-US" dirty="0" smtClean="0"/>
              <a:t> (keys) + Custom</a:t>
            </a:r>
            <a:r>
              <a:rPr lang="en-US" dirty="0" smtClean="0"/>
              <a:t>)</a:t>
            </a:r>
          </a:p>
          <a:p>
            <a:r>
              <a:rPr lang="en-US" dirty="0" smtClean="0"/>
              <a:t>APS</a:t>
            </a:r>
            <a:r>
              <a:rPr lang="en-US" dirty="0"/>
              <a:t>: DB + Content </a:t>
            </a:r>
            <a:r>
              <a:rPr lang="en-US" dirty="0" smtClean="0"/>
              <a:t>+ </a:t>
            </a:r>
            <a:r>
              <a:rPr lang="en-US" dirty="0"/>
              <a:t>Indexes + (Installation + </a:t>
            </a:r>
            <a:r>
              <a:rPr lang="en-US" dirty="0" err="1"/>
              <a:t>Config</a:t>
            </a:r>
            <a:r>
              <a:rPr lang="en-US" dirty="0"/>
              <a:t> (keys) + Custom</a:t>
            </a:r>
            <a:r>
              <a:rPr lang="en-US" dirty="0" smtClean="0"/>
              <a:t>)</a:t>
            </a:r>
            <a:endParaRPr lang="en-US" dirty="0" smtClean="0"/>
          </a:p>
          <a:p>
            <a:r>
              <a:rPr lang="en-US" dirty="0" smtClean="0"/>
              <a:t>Static vs Dynamic</a:t>
            </a:r>
          </a:p>
          <a:p>
            <a:r>
              <a:rPr lang="en-US" dirty="0" smtClean="0"/>
              <a:t>Order</a:t>
            </a:r>
          </a:p>
          <a:p>
            <a:r>
              <a:rPr lang="en-US" dirty="0" smtClean="0"/>
              <a:t>Cold vs Warm vs Hot</a:t>
            </a:r>
            <a:endParaRPr lang="en-US" dirty="0"/>
          </a:p>
        </p:txBody>
      </p:sp>
    </p:spTree>
    <p:extLst>
      <p:ext uri="{BB962C8B-B14F-4D97-AF65-F5344CB8AC3E}">
        <p14:creationId xmlns:p14="http://schemas.microsoft.com/office/powerpoint/2010/main" val="12642416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Cold </a:t>
            </a:r>
            <a:r>
              <a:rPr lang="en-US" dirty="0" smtClean="0"/>
              <a:t>Backup ACS</a:t>
            </a:r>
            <a:endParaRPr lang="en-US" dirty="0"/>
          </a:p>
        </p:txBody>
      </p:sp>
      <p:sp>
        <p:nvSpPr>
          <p:cNvPr id="3" name="Content Placeholder 2"/>
          <p:cNvSpPr>
            <a:spLocks noGrp="1"/>
          </p:cNvSpPr>
          <p:nvPr>
            <p:ph idx="1"/>
          </p:nvPr>
        </p:nvSpPr>
        <p:spPr/>
        <p:txBody>
          <a:bodyPr/>
          <a:lstStyle/>
          <a:p>
            <a:pPr>
              <a:buFont typeface="+mj-lt"/>
              <a:buAutoNum type="arabicPeriod"/>
            </a:pPr>
            <a:r>
              <a:rPr lang="en-US" dirty="0" smtClean="0"/>
              <a:t>Stop all services</a:t>
            </a:r>
          </a:p>
          <a:p>
            <a:pPr>
              <a:buFont typeface="+mj-lt"/>
              <a:buAutoNum type="arabicPeriod"/>
            </a:pPr>
            <a:r>
              <a:rPr lang="en-US" dirty="0" smtClean="0"/>
              <a:t>Copy alf_data (</a:t>
            </a:r>
            <a:r>
              <a:rPr lang="en-US" dirty="0" smtClean="0"/>
              <a:t>content store</a:t>
            </a:r>
            <a:r>
              <a:rPr lang="en-US" dirty="0" smtClean="0"/>
              <a:t>, indexes)</a:t>
            </a:r>
          </a:p>
          <a:p>
            <a:pPr>
              <a:buFont typeface="+mj-lt"/>
              <a:buAutoNum type="arabicPeriod"/>
            </a:pPr>
            <a:r>
              <a:rPr lang="en-US" dirty="0" smtClean="0"/>
              <a:t>Backup database</a:t>
            </a:r>
            <a:endParaRPr lang="en-US" dirty="0"/>
          </a:p>
        </p:txBody>
      </p:sp>
      <p:sp>
        <p:nvSpPr>
          <p:cNvPr id="4" name="Title 1"/>
          <p:cNvSpPr txBox="1">
            <a:spLocks/>
          </p:cNvSpPr>
          <p:nvPr/>
        </p:nvSpPr>
        <p:spPr>
          <a:xfrm>
            <a:off x="457200" y="2034779"/>
            <a:ext cx="8089557" cy="7003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r>
              <a:rPr lang="en-US" dirty="0"/>
              <a:t>Hot </a:t>
            </a:r>
            <a:r>
              <a:rPr lang="en-US" dirty="0" smtClean="0"/>
              <a:t>Backup ACS</a:t>
            </a:r>
            <a:endParaRPr lang="en-US" dirty="0"/>
          </a:p>
        </p:txBody>
      </p:sp>
      <p:sp>
        <p:nvSpPr>
          <p:cNvPr id="5" name="Content Placeholder 2"/>
          <p:cNvSpPr txBox="1">
            <a:spLocks/>
          </p:cNvSpPr>
          <p:nvPr/>
        </p:nvSpPr>
        <p:spPr>
          <a:xfrm>
            <a:off x="457200" y="2830244"/>
            <a:ext cx="8089557" cy="27731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800" b="0" i="0" kern="1200">
                <a:solidFill>
                  <a:schemeClr val="tx1">
                    <a:lumMod val="50000"/>
                  </a:schemeClr>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mj-lt"/>
              <a:buAutoNum type="arabicPeriod"/>
            </a:pPr>
            <a:r>
              <a:rPr lang="en-US" smtClean="0"/>
              <a:t>Backup Solr indexes (copy solr4Backup or solr6Backup folders)</a:t>
            </a:r>
          </a:p>
          <a:p>
            <a:pPr>
              <a:buFont typeface="+mj-lt"/>
              <a:buAutoNum type="arabicPeriod"/>
            </a:pPr>
            <a:r>
              <a:rPr lang="en-US" smtClean="0"/>
              <a:t>Backup Database</a:t>
            </a:r>
          </a:p>
          <a:p>
            <a:pPr>
              <a:buFont typeface="+mj-lt"/>
              <a:buAutoNum type="arabicPeriod"/>
            </a:pPr>
            <a:r>
              <a:rPr lang="en-US" smtClean="0"/>
              <a:t>Copy content store (once DB backup is completed)</a:t>
            </a:r>
          </a:p>
          <a:p>
            <a:pPr>
              <a:buFont typeface="+mj-lt"/>
              <a:buAutoNum type="arabicPeriod"/>
            </a:pPr>
            <a:endParaRPr lang="en-US" smtClean="0"/>
          </a:p>
          <a:p>
            <a:pPr>
              <a:buFont typeface="+mj-lt"/>
              <a:buAutoNum type="arabicPeriod"/>
            </a:pPr>
            <a:endParaRPr lang="en-US" dirty="0" smtClean="0"/>
          </a:p>
        </p:txBody>
      </p:sp>
      <p:sp>
        <p:nvSpPr>
          <p:cNvPr id="7" name="Title 1"/>
          <p:cNvSpPr txBox="1">
            <a:spLocks/>
          </p:cNvSpPr>
          <p:nvPr/>
        </p:nvSpPr>
        <p:spPr>
          <a:xfrm>
            <a:off x="457200" y="3876698"/>
            <a:ext cx="8089557" cy="7003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r>
              <a:rPr lang="en-US" dirty="0" smtClean="0"/>
              <a:t>Warm?</a:t>
            </a:r>
            <a:endParaRPr lang="en-US" dirty="0"/>
          </a:p>
        </p:txBody>
      </p:sp>
    </p:spTree>
    <p:extLst>
      <p:ext uri="{BB962C8B-B14F-4D97-AF65-F5344CB8AC3E}">
        <p14:creationId xmlns:p14="http://schemas.microsoft.com/office/powerpoint/2010/main" val="715032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a:t>
            </a:r>
            <a:endParaRPr lang="en-US" dirty="0"/>
          </a:p>
        </p:txBody>
      </p:sp>
      <p:sp>
        <p:nvSpPr>
          <p:cNvPr id="3" name="Content Placeholder 2"/>
          <p:cNvSpPr>
            <a:spLocks noGrp="1"/>
          </p:cNvSpPr>
          <p:nvPr>
            <p:ph idx="1"/>
          </p:nvPr>
        </p:nvSpPr>
        <p:spPr/>
        <p:txBody>
          <a:bodyPr/>
          <a:lstStyle/>
          <a:p>
            <a:pPr marL="0" indent="0">
              <a:buNone/>
            </a:pPr>
            <a:r>
              <a:rPr lang="en-US" dirty="0" smtClean="0"/>
              <a:t>Once we have backed up assets, where should I copy them?</a:t>
            </a:r>
          </a:p>
          <a:p>
            <a:pPr marL="0" indent="0">
              <a:buNone/>
            </a:pPr>
            <a:endParaRPr lang="en-US" dirty="0"/>
          </a:p>
          <a:p>
            <a:r>
              <a:rPr lang="en-US" dirty="0" smtClean="0"/>
              <a:t>TAPE</a:t>
            </a:r>
          </a:p>
          <a:p>
            <a:r>
              <a:rPr lang="en-US" dirty="0" smtClean="0"/>
              <a:t>Cloud</a:t>
            </a:r>
          </a:p>
          <a:p>
            <a:r>
              <a:rPr lang="en-US" dirty="0" smtClean="0"/>
              <a:t>Hard Drive</a:t>
            </a:r>
          </a:p>
          <a:p>
            <a:r>
              <a:rPr lang="en-US" dirty="0" smtClean="0"/>
              <a:t>Locations</a:t>
            </a:r>
          </a:p>
          <a:p>
            <a:endParaRPr lang="en-US" dirty="0" smtClean="0"/>
          </a:p>
          <a:p>
            <a:endParaRPr lang="en-US" dirty="0"/>
          </a:p>
          <a:p>
            <a:r>
              <a:rPr lang="en-US" dirty="0" smtClean="0"/>
              <a:t>Replicated </a:t>
            </a:r>
            <a:r>
              <a:rPr lang="en-US" dirty="0" smtClean="0"/>
              <a:t>and keep you backup secure!</a:t>
            </a:r>
          </a:p>
          <a:p>
            <a:endParaRPr lang="en-US" dirty="0" smtClean="0"/>
          </a:p>
        </p:txBody>
      </p:sp>
    </p:spTree>
    <p:extLst>
      <p:ext uri="{BB962C8B-B14F-4D97-AF65-F5344CB8AC3E}">
        <p14:creationId xmlns:p14="http://schemas.microsoft.com/office/powerpoint/2010/main" val="29428302"/>
      </p:ext>
    </p:extLst>
  </p:cSld>
  <p:clrMapOvr>
    <a:masterClrMapping/>
  </p:clrMapOvr>
  <p:timing>
    <p:tnLst>
      <p:par>
        <p:cTn id="1" dur="indefinite" restart="never" nodeType="tmRoot"/>
      </p:par>
    </p:tnLst>
  </p:timing>
</p:sld>
</file>

<file path=ppt/theme/theme1.xml><?xml version="1.0" encoding="utf-8"?>
<a:theme xmlns:a="http://schemas.openxmlformats.org/drawingml/2006/main" name="DevCon_PPT_Theme">
  <a:themeElements>
    <a:clrScheme name="Custom 5">
      <a:dk1>
        <a:srgbClr val="36373A"/>
      </a:dk1>
      <a:lt1>
        <a:srgbClr val="FFFFFF"/>
      </a:lt1>
      <a:dk2>
        <a:srgbClr val="727174"/>
      </a:dk2>
      <a:lt2>
        <a:srgbClr val="F1F3F3"/>
      </a:lt2>
      <a:accent1>
        <a:srgbClr val="8BC34A"/>
      </a:accent1>
      <a:accent2>
        <a:srgbClr val="2196F3"/>
      </a:accent2>
      <a:accent3>
        <a:srgbClr val="FF9901"/>
      </a:accent3>
      <a:accent4>
        <a:srgbClr val="43A047"/>
      </a:accent4>
      <a:accent5>
        <a:srgbClr val="00BCD4"/>
      </a:accent5>
      <a:accent6>
        <a:srgbClr val="E65100"/>
      </a:accent6>
      <a:hlink>
        <a:srgbClr val="8BC23B"/>
      </a:hlink>
      <a:folHlink>
        <a:srgbClr val="8BC2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vCon_PPT_Theme" id="{F159D835-0E22-0F46-84C5-1AE7F18264C7}" vid="{13ED59FE-244D-0F41-8DBF-00E3212BE3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DevCon_PPT_Theme</Template>
  <TotalTime>13194</TotalTime>
  <Words>2796</Words>
  <Application>Microsoft Macintosh PowerPoint</Application>
  <PresentationFormat>On-screen Show (16:9)</PresentationFormat>
  <Paragraphs>478</Paragraphs>
  <Slides>29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Courier</vt:lpstr>
      <vt:lpstr>Helvetica Neue</vt:lpstr>
      <vt:lpstr>Museo Slab 700</vt:lpstr>
      <vt:lpstr>Verdana</vt:lpstr>
      <vt:lpstr>Arial</vt:lpstr>
      <vt:lpstr>DevCon_PPT_Theme</vt:lpstr>
      <vt:lpstr>From Zero to Hero: Backing Up Alfresco</vt:lpstr>
      <vt:lpstr>$ whoami</vt:lpstr>
      <vt:lpstr>A bit of history on this</vt:lpstr>
      <vt:lpstr>PowerPoint Presentation</vt:lpstr>
      <vt:lpstr>Backup and Disaster Recovery</vt:lpstr>
      <vt:lpstr>Backup strategy decision points</vt:lpstr>
      <vt:lpstr>What, when and how</vt:lpstr>
      <vt:lpstr>Cold Backup ACS</vt:lpstr>
      <vt:lpstr>Where?</vt:lpstr>
      <vt:lpstr>Alfresco Backup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ACS on AWS (Quick Start)</vt:lpstr>
      <vt:lpstr>What if we can deploy an ACS infrastructure 100% redundant, auto scalable, auto healing, across multiple physical locations with zero-downtime? </vt:lpstr>
      <vt:lpstr>Requirements</vt:lpstr>
      <vt:lpstr>ACS and Solr Separated in Cluster Mode (Sharding Solr config DB_ID_RANGE)   * THIS IS NOT AWS Quick Start</vt:lpstr>
      <vt:lpstr>Solr6 and Sor4 backup trick: locations</vt:lpstr>
      <vt:lpstr>Solr6 and Sor4 backup trick: XFS storage</vt:lpstr>
      <vt:lpstr>Tools </vt:lpstr>
      <vt:lpstr>Restore Policy: End Users</vt:lpstr>
      <vt:lpstr>Restore Policy: System Administrator</vt:lpstr>
      <vt:lpstr>Road to success backing up Alfresco</vt:lpstr>
      <vt:lpstr>From Zero to Hero: Backing Up Alfresco</vt:lpstr>
      <vt:lpstr>Questions?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Toni Coleman</dc:creator>
  <cp:lastModifiedBy>Toni de la Fuente</cp:lastModifiedBy>
  <cp:revision>111</cp:revision>
  <dcterms:created xsi:type="dcterms:W3CDTF">2017-12-13T15:58:21Z</dcterms:created>
  <dcterms:modified xsi:type="dcterms:W3CDTF">2018-01-18T15:41:07Z</dcterms:modified>
</cp:coreProperties>
</file>